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1218882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39">
          <p15:clr>
            <a:srgbClr val="A4A3A4"/>
          </p15:clr>
        </p15:guide>
      </p15:sldGuideLst>
    </p:ext>
    <p:ext uri="GoogleSlidesCustomDataVersion2">
      <go:slidesCustomData xmlns:go="http://customooxmlschemas.google.com/" r:id="rId13" roundtripDataSignature="AMtx7mhy2UNfprqKVhWB+LkZX8qgAwVj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39"/>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9"/>
          <p:cNvSpPr txBox="1"/>
          <p:nvPr>
            <p:ph type="ctrTitle"/>
          </p:nvPr>
        </p:nvSpPr>
        <p:spPr>
          <a:xfrm>
            <a:off x="914162" y="2130426"/>
            <a:ext cx="10360501"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9"/>
          <p:cNvSpPr txBox="1"/>
          <p:nvPr>
            <p:ph idx="1" type="subTitle"/>
          </p:nvPr>
        </p:nvSpPr>
        <p:spPr>
          <a:xfrm>
            <a:off x="1828324" y="3886200"/>
            <a:ext cx="8532178"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7" name="Google Shape;17;p9"/>
          <p:cNvSpPr txBox="1"/>
          <p:nvPr>
            <p:ph idx="12" type="sldNum"/>
          </p:nvPr>
        </p:nvSpPr>
        <p:spPr>
          <a:xfrm>
            <a:off x="379412" y="6324600"/>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1800" u="none" cap="none" strike="noStrike">
                <a:solidFill>
                  <a:schemeClr val="dk1"/>
                </a:solidFill>
                <a:latin typeface="Calibri"/>
                <a:ea typeface="Calibri"/>
                <a:cs typeface="Calibri"/>
                <a:sym typeface="Calibri"/>
              </a:defRPr>
            </a:lvl1pPr>
            <a:lvl2pPr indent="0" lvl="1" marL="0" marR="0" rtl="0" algn="l">
              <a:spcBef>
                <a:spcPts val="0"/>
              </a:spcBef>
              <a:buNone/>
              <a:defRPr b="0" i="0" sz="1800" u="none" cap="none" strike="noStrike">
                <a:solidFill>
                  <a:schemeClr val="dk1"/>
                </a:solidFill>
                <a:latin typeface="Calibri"/>
                <a:ea typeface="Calibri"/>
                <a:cs typeface="Calibri"/>
                <a:sym typeface="Calibri"/>
              </a:defRPr>
            </a:lvl2pPr>
            <a:lvl3pPr indent="0" lvl="2" marL="0" marR="0" rtl="0" algn="l">
              <a:spcBef>
                <a:spcPts val="0"/>
              </a:spcBef>
              <a:buNone/>
              <a:defRPr b="0" i="0" sz="1800" u="none" cap="none" strike="noStrike">
                <a:solidFill>
                  <a:schemeClr val="dk1"/>
                </a:solidFill>
                <a:latin typeface="Calibri"/>
                <a:ea typeface="Calibri"/>
                <a:cs typeface="Calibri"/>
                <a:sym typeface="Calibri"/>
              </a:defRPr>
            </a:lvl3pPr>
            <a:lvl4pPr indent="0" lvl="3" marL="0" marR="0" rtl="0" algn="l">
              <a:spcBef>
                <a:spcPts val="0"/>
              </a:spcBef>
              <a:buNone/>
              <a:defRPr b="0" i="0" sz="1800" u="none" cap="none" strike="noStrike">
                <a:solidFill>
                  <a:schemeClr val="dk1"/>
                </a:solidFill>
                <a:latin typeface="Calibri"/>
                <a:ea typeface="Calibri"/>
                <a:cs typeface="Calibri"/>
                <a:sym typeface="Calibri"/>
              </a:defRPr>
            </a:lvl4pPr>
            <a:lvl5pPr indent="0" lvl="4" marL="0" marR="0" rtl="0" algn="l">
              <a:spcBef>
                <a:spcPts val="0"/>
              </a:spcBef>
              <a:buNone/>
              <a:defRPr b="0" i="0" sz="1800" u="none" cap="none" strike="noStrike">
                <a:solidFill>
                  <a:schemeClr val="dk1"/>
                </a:solidFill>
                <a:latin typeface="Calibri"/>
                <a:ea typeface="Calibri"/>
                <a:cs typeface="Calibri"/>
                <a:sym typeface="Calibri"/>
              </a:defRPr>
            </a:lvl5pPr>
            <a:lvl6pPr indent="0" lvl="5" marL="0" marR="0" rtl="0" algn="l">
              <a:spcBef>
                <a:spcPts val="0"/>
              </a:spcBef>
              <a:buNone/>
              <a:defRPr b="0" i="0" sz="1800" u="none" cap="none" strike="noStrike">
                <a:solidFill>
                  <a:schemeClr val="dk1"/>
                </a:solidFill>
                <a:latin typeface="Calibri"/>
                <a:ea typeface="Calibri"/>
                <a:cs typeface="Calibri"/>
                <a:sym typeface="Calibri"/>
              </a:defRPr>
            </a:lvl6pPr>
            <a:lvl7pPr indent="0" lvl="6" marL="0" marR="0" rtl="0" algn="l">
              <a:spcBef>
                <a:spcPts val="0"/>
              </a:spcBef>
              <a:buNone/>
              <a:defRPr b="0" i="0" sz="1800" u="none" cap="none" strike="noStrike">
                <a:solidFill>
                  <a:schemeClr val="dk1"/>
                </a:solidFill>
                <a:latin typeface="Calibri"/>
                <a:ea typeface="Calibri"/>
                <a:cs typeface="Calibri"/>
                <a:sym typeface="Calibri"/>
              </a:defRPr>
            </a:lvl7pPr>
            <a:lvl8pPr indent="0" lvl="7" marL="0" marR="0" rtl="0" algn="l">
              <a:spcBef>
                <a:spcPts val="0"/>
              </a:spcBef>
              <a:buNone/>
              <a:defRPr b="0" i="0" sz="1800" u="none" cap="none" strike="noStrike">
                <a:solidFill>
                  <a:schemeClr val="dk1"/>
                </a:solidFill>
                <a:latin typeface="Calibri"/>
                <a:ea typeface="Calibri"/>
                <a:cs typeface="Calibri"/>
                <a:sym typeface="Calibri"/>
              </a:defRPr>
            </a:lvl8pPr>
            <a:lvl9pPr indent="0" lvl="8" marL="0" marR="0" rtl="0" algn="l">
              <a:spcBef>
                <a:spcPts val="0"/>
              </a:spcBef>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9" name="Shape 69"/>
        <p:cNvGrpSpPr/>
        <p:nvPr/>
      </p:nvGrpSpPr>
      <p:grpSpPr>
        <a:xfrm>
          <a:off x="0" y="0"/>
          <a:ext cx="0" cy="0"/>
          <a:chOff x="0" y="0"/>
          <a:chExt cx="0" cy="0"/>
        </a:xfrm>
      </p:grpSpPr>
      <p:sp>
        <p:nvSpPr>
          <p:cNvPr id="70" name="Google Shape;70;p18"/>
          <p:cNvSpPr txBox="1"/>
          <p:nvPr>
            <p:ph type="title"/>
          </p:nvPr>
        </p:nvSpPr>
        <p:spPr>
          <a:xfrm>
            <a:off x="609441" y="274638"/>
            <a:ext cx="10969943"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8"/>
          <p:cNvSpPr txBox="1"/>
          <p:nvPr>
            <p:ph idx="1" type="body"/>
          </p:nvPr>
        </p:nvSpPr>
        <p:spPr>
          <a:xfrm rot="5400000">
            <a:off x="4190127" y="-1980485"/>
            <a:ext cx="3809999" cy="10971371"/>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2" name="Google Shape;72;p18"/>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8"/>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4" name="Google Shape;74;p18"/>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19"/>
          <p:cNvSpPr txBox="1"/>
          <p:nvPr>
            <p:ph type="title"/>
          </p:nvPr>
        </p:nvSpPr>
        <p:spPr>
          <a:xfrm rot="5400000">
            <a:off x="10681918" y="1373136"/>
            <a:ext cx="5851525" cy="3654531"/>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9"/>
          <p:cNvSpPr txBox="1"/>
          <p:nvPr>
            <p:ph idx="1" type="body"/>
          </p:nvPr>
        </p:nvSpPr>
        <p:spPr>
          <a:xfrm rot="5400000">
            <a:off x="3269167" y="-2181938"/>
            <a:ext cx="5851525" cy="1076468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8" name="Google Shape;78;p19"/>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19"/>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0" name="Google Shape;80;p19"/>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10"/>
          <p:cNvSpPr txBox="1"/>
          <p:nvPr>
            <p:ph type="title"/>
          </p:nvPr>
        </p:nvSpPr>
        <p:spPr>
          <a:xfrm>
            <a:off x="609441" y="274638"/>
            <a:ext cx="10969943"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0"/>
          <p:cNvSpPr txBox="1"/>
          <p:nvPr>
            <p:ph idx="1" type="body"/>
          </p:nvPr>
        </p:nvSpPr>
        <p:spPr>
          <a:xfrm>
            <a:off x="609441" y="1600201"/>
            <a:ext cx="10971371" cy="3809999"/>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10"/>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10"/>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10"/>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4" name="Shape 24"/>
        <p:cNvGrpSpPr/>
        <p:nvPr/>
      </p:nvGrpSpPr>
      <p:grpSpPr>
        <a:xfrm>
          <a:off x="0" y="0"/>
          <a:ext cx="0" cy="0"/>
          <a:chOff x="0" y="0"/>
          <a:chExt cx="0" cy="0"/>
        </a:xfrm>
      </p:grpSpPr>
      <p:sp>
        <p:nvSpPr>
          <p:cNvPr id="25" name="Google Shape;25;p11"/>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11"/>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11"/>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12"/>
          <p:cNvSpPr txBox="1"/>
          <p:nvPr>
            <p:ph type="title"/>
          </p:nvPr>
        </p:nvSpPr>
        <p:spPr>
          <a:xfrm>
            <a:off x="962833" y="4406901"/>
            <a:ext cx="10360501"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2"/>
          <p:cNvSpPr txBox="1"/>
          <p:nvPr>
            <p:ph idx="1" type="body"/>
          </p:nvPr>
        </p:nvSpPr>
        <p:spPr>
          <a:xfrm>
            <a:off x="962833" y="2906713"/>
            <a:ext cx="10360501"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1" name="Google Shape;31;p12"/>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12"/>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 name="Google Shape;33;p12"/>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13"/>
          <p:cNvSpPr txBox="1"/>
          <p:nvPr>
            <p:ph type="title"/>
          </p:nvPr>
        </p:nvSpPr>
        <p:spPr>
          <a:xfrm>
            <a:off x="609441" y="274638"/>
            <a:ext cx="10969943"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3"/>
          <p:cNvSpPr txBox="1"/>
          <p:nvPr>
            <p:ph idx="1" type="body"/>
          </p:nvPr>
        </p:nvSpPr>
        <p:spPr>
          <a:xfrm>
            <a:off x="812589" y="1600201"/>
            <a:ext cx="7209606"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3"/>
          <p:cNvSpPr txBox="1"/>
          <p:nvPr>
            <p:ph idx="2" type="body"/>
          </p:nvPr>
        </p:nvSpPr>
        <p:spPr>
          <a:xfrm>
            <a:off x="8225341" y="1600201"/>
            <a:ext cx="7209605"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8" name="Google Shape;38;p13"/>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13"/>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0" name="Google Shape;40;p13"/>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14"/>
          <p:cNvSpPr txBox="1"/>
          <p:nvPr>
            <p:ph type="title"/>
          </p:nvPr>
        </p:nvSpPr>
        <p:spPr>
          <a:xfrm>
            <a:off x="609441" y="274638"/>
            <a:ext cx="10969943"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14"/>
          <p:cNvSpPr txBox="1"/>
          <p:nvPr>
            <p:ph idx="1" type="body"/>
          </p:nvPr>
        </p:nvSpPr>
        <p:spPr>
          <a:xfrm>
            <a:off x="609441" y="1535113"/>
            <a:ext cx="5385514"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4" name="Google Shape;44;p14"/>
          <p:cNvSpPr txBox="1"/>
          <p:nvPr>
            <p:ph idx="2" type="body"/>
          </p:nvPr>
        </p:nvSpPr>
        <p:spPr>
          <a:xfrm>
            <a:off x="609441" y="2174875"/>
            <a:ext cx="5385514"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5" name="Google Shape;45;p14"/>
          <p:cNvSpPr txBox="1"/>
          <p:nvPr>
            <p:ph idx="3" type="body"/>
          </p:nvPr>
        </p:nvSpPr>
        <p:spPr>
          <a:xfrm>
            <a:off x="6191754" y="1535113"/>
            <a:ext cx="5387630"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6" name="Google Shape;46;p14"/>
          <p:cNvSpPr txBox="1"/>
          <p:nvPr>
            <p:ph idx="4" type="body"/>
          </p:nvPr>
        </p:nvSpPr>
        <p:spPr>
          <a:xfrm>
            <a:off x="6191754" y="2174875"/>
            <a:ext cx="5387630"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7" name="Google Shape;47;p14"/>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14"/>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9" name="Google Shape;49;p14"/>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15"/>
          <p:cNvSpPr txBox="1"/>
          <p:nvPr>
            <p:ph type="title"/>
          </p:nvPr>
        </p:nvSpPr>
        <p:spPr>
          <a:xfrm>
            <a:off x="609441" y="274638"/>
            <a:ext cx="10969943"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15"/>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15"/>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5"/>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16"/>
          <p:cNvSpPr txBox="1"/>
          <p:nvPr>
            <p:ph type="title"/>
          </p:nvPr>
        </p:nvSpPr>
        <p:spPr>
          <a:xfrm>
            <a:off x="609442" y="273050"/>
            <a:ext cx="4010039"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6"/>
          <p:cNvSpPr txBox="1"/>
          <p:nvPr>
            <p:ph idx="1" type="body"/>
          </p:nvPr>
        </p:nvSpPr>
        <p:spPr>
          <a:xfrm>
            <a:off x="4765492" y="273051"/>
            <a:ext cx="6813892"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8" name="Google Shape;58;p16"/>
          <p:cNvSpPr txBox="1"/>
          <p:nvPr>
            <p:ph idx="2" type="body"/>
          </p:nvPr>
        </p:nvSpPr>
        <p:spPr>
          <a:xfrm>
            <a:off x="609442" y="1435101"/>
            <a:ext cx="4010039"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9" name="Google Shape;59;p16"/>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6"/>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1" name="Google Shape;61;p16"/>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2" name="Shape 62"/>
        <p:cNvGrpSpPr/>
        <p:nvPr/>
      </p:nvGrpSpPr>
      <p:grpSpPr>
        <a:xfrm>
          <a:off x="0" y="0"/>
          <a:ext cx="0" cy="0"/>
          <a:chOff x="0" y="0"/>
          <a:chExt cx="0" cy="0"/>
        </a:xfrm>
      </p:grpSpPr>
      <p:sp>
        <p:nvSpPr>
          <p:cNvPr id="63" name="Google Shape;63;p17"/>
          <p:cNvSpPr txBox="1"/>
          <p:nvPr>
            <p:ph type="title"/>
          </p:nvPr>
        </p:nvSpPr>
        <p:spPr>
          <a:xfrm>
            <a:off x="2389095" y="4800600"/>
            <a:ext cx="7313295"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7"/>
          <p:cNvSpPr/>
          <p:nvPr>
            <p:ph idx="2" type="pic"/>
          </p:nvPr>
        </p:nvSpPr>
        <p:spPr>
          <a:xfrm>
            <a:off x="2389095" y="612775"/>
            <a:ext cx="7313295" cy="4114800"/>
          </a:xfrm>
          <a:prstGeom prst="rect">
            <a:avLst/>
          </a:prstGeom>
          <a:noFill/>
          <a:ln>
            <a:noFill/>
          </a:ln>
        </p:spPr>
      </p:sp>
      <p:sp>
        <p:nvSpPr>
          <p:cNvPr id="65" name="Google Shape;65;p17"/>
          <p:cNvSpPr txBox="1"/>
          <p:nvPr>
            <p:ph idx="1" type="body"/>
          </p:nvPr>
        </p:nvSpPr>
        <p:spPr>
          <a:xfrm>
            <a:off x="2389095" y="5367338"/>
            <a:ext cx="7313295"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6" name="Google Shape;66;p17"/>
          <p:cNvSpPr txBox="1"/>
          <p:nvPr>
            <p:ph idx="10" type="dt"/>
          </p:nvPr>
        </p:nvSpPr>
        <p:spPr>
          <a:xfrm>
            <a:off x="609441" y="6356351"/>
            <a:ext cx="2844059"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7"/>
          <p:cNvSpPr txBox="1"/>
          <p:nvPr>
            <p:ph idx="11" type="ftr"/>
          </p:nvPr>
        </p:nvSpPr>
        <p:spPr>
          <a:xfrm>
            <a:off x="4164515" y="6356351"/>
            <a:ext cx="385979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8" name="Google Shape;68;p17"/>
          <p:cNvSpPr txBox="1"/>
          <p:nvPr>
            <p:ph idx="12" type="sldNum"/>
          </p:nvPr>
        </p:nvSpPr>
        <p:spPr>
          <a:xfrm>
            <a:off x="7999413" y="6356351"/>
            <a:ext cx="3579972"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8"/>
          <p:cNvSpPr/>
          <p:nvPr/>
        </p:nvSpPr>
        <p:spPr>
          <a:xfrm>
            <a:off x="0" y="6172200"/>
            <a:ext cx="12188825" cy="685800"/>
          </a:xfrm>
          <a:prstGeom prst="rect">
            <a:avLst/>
          </a:prstGeom>
          <a:solidFill>
            <a:srgbClr val="2AABA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 name="Google Shape;11;p8"/>
          <p:cNvSpPr txBox="1"/>
          <p:nvPr>
            <p:ph type="title"/>
          </p:nvPr>
        </p:nvSpPr>
        <p:spPr>
          <a:xfrm>
            <a:off x="609441" y="274638"/>
            <a:ext cx="10969943"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8"/>
          <p:cNvSpPr txBox="1"/>
          <p:nvPr>
            <p:ph idx="1" type="body"/>
          </p:nvPr>
        </p:nvSpPr>
        <p:spPr>
          <a:xfrm>
            <a:off x="609441" y="1600201"/>
            <a:ext cx="10971371" cy="3809999"/>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3" name="Google Shape;13;p8"/>
          <p:cNvSpPr txBox="1"/>
          <p:nvPr/>
        </p:nvSpPr>
        <p:spPr>
          <a:xfrm>
            <a:off x="7618412" y="6324600"/>
            <a:ext cx="4265772"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lt1"/>
              </a:buClr>
              <a:buSzPts val="1800"/>
              <a:buFont typeface="Calibri"/>
              <a:buNone/>
            </a:pPr>
            <a:r>
              <a:rPr b="1" i="0" lang="en-US" sz="1800" u="none" cap="none" strike="noStrike">
                <a:solidFill>
                  <a:schemeClr val="lt1"/>
                </a:solidFill>
                <a:latin typeface="Calibri"/>
                <a:ea typeface="Calibri"/>
                <a:cs typeface="Calibri"/>
                <a:sym typeface="Calibri"/>
              </a:rPr>
              <a:t>October 13-15, 2023            </a:t>
            </a:r>
            <a:r>
              <a:rPr b="1" i="0" lang="en-US" sz="1200" u="none" cap="none" strike="noStrike">
                <a:solidFill>
                  <a:schemeClr val="lt1"/>
                </a:solidFill>
                <a:latin typeface="Calibri"/>
                <a:ea typeface="Calibri"/>
                <a:cs typeface="Calibri"/>
                <a:sym typeface="Calibri"/>
              </a:rPr>
              <a:t>#fmec2023</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
          <p:cNvSpPr/>
          <p:nvPr/>
        </p:nvSpPr>
        <p:spPr>
          <a:xfrm>
            <a:off x="2398712" y="5257800"/>
            <a:ext cx="7391400"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800" u="none" cap="none" strike="noStrike">
                <a:solidFill>
                  <a:schemeClr val="dk1"/>
                </a:solidFill>
                <a:latin typeface="Arial"/>
                <a:ea typeface="Arial"/>
                <a:cs typeface="Arial"/>
                <a:sym typeface="Arial"/>
              </a:rPr>
              <a:t>October 13 - 15 |  Providence, RI</a:t>
            </a:r>
            <a:endParaRPr/>
          </a:p>
          <a:p>
            <a:pPr indent="0" lvl="0" marL="0" marR="0" rtl="0" algn="ctr">
              <a:spcBef>
                <a:spcPts val="0"/>
              </a:spcBef>
              <a:spcAft>
                <a:spcPts val="0"/>
              </a:spcAft>
              <a:buNone/>
            </a:pPr>
            <a:r>
              <a:t/>
            </a:r>
            <a:endParaRPr b="1" i="1" sz="18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1" i="0" lang="en-US" sz="1800" u="none" cap="none" strike="noStrike">
                <a:solidFill>
                  <a:schemeClr val="dk1"/>
                </a:solidFill>
                <a:latin typeface="Arial"/>
                <a:ea typeface="Arial"/>
                <a:cs typeface="Arial"/>
                <a:sym typeface="Arial"/>
              </a:rPr>
              <a:t>Family Medicine: Anchoring Patients and Communities</a:t>
            </a:r>
            <a:endParaRPr/>
          </a:p>
        </p:txBody>
      </p:sp>
      <p:sp>
        <p:nvSpPr>
          <p:cNvPr id="86" name="Google Shape;86;p1"/>
          <p:cNvSpPr txBox="1"/>
          <p:nvPr/>
        </p:nvSpPr>
        <p:spPr>
          <a:xfrm>
            <a:off x="3592846" y="1219200"/>
            <a:ext cx="500008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800" u="none" cap="none" strike="noStrike">
                <a:solidFill>
                  <a:schemeClr val="lt1"/>
                </a:solidFill>
                <a:latin typeface="Comic Sans MS"/>
                <a:ea typeface="Comic Sans MS"/>
                <a:cs typeface="Comic Sans MS"/>
                <a:sym typeface="Comic Sans MS"/>
              </a:rPr>
              <a:t>2023 FMEC Annual Meeting</a:t>
            </a:r>
            <a:endParaRPr/>
          </a:p>
        </p:txBody>
      </p:sp>
      <p:pic>
        <p:nvPicPr>
          <p:cNvPr descr="Shape, circle, polygon&#10;&#10;Description automatically generated" id="87" name="Google Shape;87;p1"/>
          <p:cNvPicPr preferRelativeResize="0"/>
          <p:nvPr/>
        </p:nvPicPr>
        <p:blipFill rotWithShape="1">
          <a:blip r:embed="rId3">
            <a:alphaModFix/>
          </a:blip>
          <a:srcRect b="0" l="0" r="0" t="0"/>
          <a:stretch/>
        </p:blipFill>
        <p:spPr>
          <a:xfrm>
            <a:off x="2695886" y="1219200"/>
            <a:ext cx="6794006" cy="3758192"/>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
          <p:cNvSpPr txBox="1"/>
          <p:nvPr/>
        </p:nvSpPr>
        <p:spPr>
          <a:xfrm>
            <a:off x="2362890" y="1600200"/>
            <a:ext cx="7246792"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400">
                <a:solidFill>
                  <a:schemeClr val="lt1"/>
                </a:solidFill>
                <a:latin typeface="Arial"/>
                <a:ea typeface="Arial"/>
                <a:cs typeface="Arial"/>
                <a:sym typeface="Arial"/>
              </a:rPr>
              <a:t>2022 FMEC Annual Meeting</a:t>
            </a:r>
            <a:endParaRPr/>
          </a:p>
        </p:txBody>
      </p:sp>
      <p:sp>
        <p:nvSpPr>
          <p:cNvPr id="93" name="Google Shape;93;p2"/>
          <p:cNvSpPr txBox="1"/>
          <p:nvPr/>
        </p:nvSpPr>
        <p:spPr>
          <a:xfrm>
            <a:off x="353748" y="3657600"/>
            <a:ext cx="11265000" cy="15699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200">
                <a:solidFill>
                  <a:schemeClr val="dk1"/>
                </a:solidFill>
                <a:latin typeface="Calibri"/>
                <a:ea typeface="Calibri"/>
                <a:cs typeface="Calibri"/>
                <a:sym typeface="Calibri"/>
              </a:rPr>
              <a:t>October 13 - 15 |  Providence, RI</a:t>
            </a:r>
            <a:endParaRPr/>
          </a:p>
          <a:p>
            <a:pPr indent="0" lvl="0" marL="0" marR="0" rtl="0" algn="ctr">
              <a:spcBef>
                <a:spcPts val="0"/>
              </a:spcBef>
              <a:spcAft>
                <a:spcPts val="0"/>
              </a:spcAft>
              <a:buNone/>
            </a:pPr>
            <a:r>
              <a:t/>
            </a:r>
            <a:endParaRPr b="1" i="1" sz="3200">
              <a:solidFill>
                <a:schemeClr val="dk1"/>
              </a:solidFill>
              <a:latin typeface="Calibri"/>
              <a:ea typeface="Calibri"/>
              <a:cs typeface="Calibri"/>
              <a:sym typeface="Calibri"/>
            </a:endParaRPr>
          </a:p>
          <a:p>
            <a:pPr indent="0" lvl="0" marL="0" marR="0" rtl="0" algn="ctr">
              <a:spcBef>
                <a:spcPts val="0"/>
              </a:spcBef>
              <a:spcAft>
                <a:spcPts val="0"/>
              </a:spcAft>
              <a:buNone/>
            </a:pPr>
            <a:r>
              <a:rPr b="1" lang="en-US" sz="3200">
                <a:solidFill>
                  <a:schemeClr val="dk1"/>
                </a:solidFill>
                <a:latin typeface="Calibri"/>
                <a:ea typeface="Calibri"/>
                <a:cs typeface="Calibri"/>
                <a:sym typeface="Calibri"/>
              </a:rPr>
              <a:t>Family Medicine: Anchoring Patients and Communities</a:t>
            </a:r>
            <a:endParaRPr/>
          </a:p>
        </p:txBody>
      </p:sp>
      <p:pic>
        <p:nvPicPr>
          <p:cNvPr descr="FMEC logo final.JPG" id="94" name="Google Shape;94;p2"/>
          <p:cNvPicPr preferRelativeResize="0"/>
          <p:nvPr/>
        </p:nvPicPr>
        <p:blipFill rotWithShape="1">
          <a:blip r:embed="rId3">
            <a:alphaModFix/>
          </a:blip>
          <a:srcRect b="0" l="0" r="0" t="0"/>
          <a:stretch/>
        </p:blipFill>
        <p:spPr>
          <a:xfrm>
            <a:off x="4387991" y="1524000"/>
            <a:ext cx="3196590" cy="1805940"/>
          </a:xfrm>
          <a:prstGeom prst="rect">
            <a:avLst/>
          </a:prstGeom>
          <a:noFill/>
          <a:ln>
            <a:noFill/>
          </a:ln>
        </p:spPr>
      </p:pic>
      <p:sp>
        <p:nvSpPr>
          <p:cNvPr id="95" name="Google Shape;95;p2"/>
          <p:cNvSpPr txBox="1"/>
          <p:nvPr/>
        </p:nvSpPr>
        <p:spPr>
          <a:xfrm>
            <a:off x="3538757" y="685800"/>
            <a:ext cx="4895058"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200">
                <a:solidFill>
                  <a:schemeClr val="dk1"/>
                </a:solidFill>
                <a:latin typeface="Calibri"/>
                <a:ea typeface="Calibri"/>
                <a:cs typeface="Calibri"/>
                <a:sym typeface="Calibri"/>
              </a:rPr>
              <a:t>2023 FMEC Annual Meeting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ph type="ctrTitle"/>
          </p:nvPr>
        </p:nvSpPr>
        <p:spPr>
          <a:xfrm>
            <a:off x="1524000" y="1122363"/>
            <a:ext cx="9144000" cy="23876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Title</a:t>
            </a:r>
            <a:endParaRPr/>
          </a:p>
        </p:txBody>
      </p:sp>
      <p:sp>
        <p:nvSpPr>
          <p:cNvPr id="101" name="Google Shape;101;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US"/>
              <a:t>Speaker Name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nvSpPr>
        <p:spPr>
          <a:xfrm>
            <a:off x="3960812" y="1143000"/>
            <a:ext cx="4379752" cy="4055058"/>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2800"/>
              <a:buFont typeface="Arial"/>
              <a:buNone/>
            </a:pPr>
            <a:r>
              <a:rPr lang="en-US" sz="2800" u="sng">
                <a:solidFill>
                  <a:schemeClr val="dk1"/>
                </a:solidFill>
                <a:latin typeface="Arial"/>
                <a:ea typeface="Arial"/>
                <a:cs typeface="Arial"/>
                <a:sym typeface="Arial"/>
              </a:rPr>
              <a:t>Contact Information</a:t>
            </a:r>
            <a:endParaRPr/>
          </a:p>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{Insert faculty name}</a:t>
            </a:r>
            <a:endParaRPr/>
          </a:p>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{Email}</a:t>
            </a:r>
            <a:endParaRPr/>
          </a:p>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{Optional:  cell phone}</a:t>
            </a:r>
            <a:endParaRPr/>
          </a:p>
          <a:p>
            <a:pPr indent="0" lvl="0" marL="0" marR="0" rtl="0" algn="ctr">
              <a:lnSpc>
                <a:spcPct val="90000"/>
              </a:lnSpc>
              <a:spcBef>
                <a:spcPts val="1000"/>
              </a:spcBef>
              <a:spcAft>
                <a:spcPts val="0"/>
              </a:spcAft>
              <a:buClr>
                <a:schemeClr val="dk1"/>
              </a:buClr>
              <a:buSzPts val="2800"/>
              <a:buFont typeface="Arial"/>
              <a:buNone/>
            </a:pPr>
            <a:r>
              <a:t/>
            </a:r>
            <a:endParaRPr sz="2800">
              <a:solidFill>
                <a:schemeClr val="dk1"/>
              </a:solidFill>
              <a:highlight>
                <a:srgbClr val="FFFF00"/>
              </a:highlight>
              <a:latin typeface="Arial"/>
              <a:ea typeface="Arial"/>
              <a:cs typeface="Arial"/>
              <a:sym typeface="Arial"/>
            </a:endParaRPr>
          </a:p>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{Twitter Handle}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ph type="title"/>
          </p:nvPr>
        </p:nvSpPr>
        <p:spPr>
          <a:xfrm>
            <a:off x="609441" y="274638"/>
            <a:ext cx="10969943"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Arial"/>
              <a:buNone/>
            </a:pPr>
            <a:r>
              <a:rPr lang="en-US">
                <a:latin typeface="Arial"/>
                <a:ea typeface="Arial"/>
                <a:cs typeface="Arial"/>
                <a:sym typeface="Arial"/>
              </a:rPr>
              <a:t>Faculty Disclosure</a:t>
            </a:r>
            <a:endParaRPr/>
          </a:p>
        </p:txBody>
      </p:sp>
      <p:sp>
        <p:nvSpPr>
          <p:cNvPr id="112" name="Google Shape;112;p5"/>
          <p:cNvSpPr txBox="1"/>
          <p:nvPr>
            <p:ph idx="1" type="body"/>
          </p:nvPr>
        </p:nvSpPr>
        <p:spPr>
          <a:xfrm>
            <a:off x="609441" y="1600201"/>
            <a:ext cx="10971371" cy="3809999"/>
          </a:xfrm>
          <a:prstGeom prst="rect">
            <a:avLst/>
          </a:prstGeom>
          <a:noFill/>
          <a:ln>
            <a:noFill/>
          </a:ln>
        </p:spPr>
        <p:txBody>
          <a:bodyPr anchorCtr="0" anchor="t" bIns="45700" lIns="91425" spcFirstLastPara="1" rIns="91425" wrap="square" tIns="45700">
            <a:normAutofit/>
          </a:bodyPr>
          <a:lstStyle/>
          <a:p>
            <a:pPr indent="0" lvl="1" marL="400050" rtl="0" algn="l">
              <a:spcBef>
                <a:spcPts val="0"/>
              </a:spcBef>
              <a:spcAft>
                <a:spcPts val="0"/>
              </a:spcAft>
              <a:buClr>
                <a:srgbClr val="000000"/>
              </a:buClr>
              <a:buSzPts val="1700"/>
              <a:buFont typeface="Arial"/>
              <a:buNone/>
            </a:pPr>
            <a:r>
              <a:rPr lang="en-US" sz="1700">
                <a:solidFill>
                  <a:srgbClr val="000000"/>
                </a:solidFill>
                <a:latin typeface="Arial"/>
                <a:ea typeface="Arial"/>
                <a:cs typeface="Arial"/>
                <a:sym typeface="Arial"/>
              </a:rPr>
              <a:t>It is the policy of the FMEC that all individuals in a position to control content disclose any relationships with commercial interests upon nomination/invitation of participation. Disclosure documents are reviewed for potential conflict of interest (COI), and if identified, conflicts are resolved prior to confirmation of participation. Only those participants who had no conflict of interest or who agreed to an identified resolution process prior to their participation were involved in this CME activity. </a:t>
            </a:r>
            <a:endParaRPr/>
          </a:p>
          <a:p>
            <a:pPr indent="0" lvl="1" marL="400050" rtl="0" algn="l">
              <a:spcBef>
                <a:spcPts val="340"/>
              </a:spcBef>
              <a:spcAft>
                <a:spcPts val="0"/>
              </a:spcAft>
              <a:buClr>
                <a:schemeClr val="dk1"/>
              </a:buClr>
              <a:buSzPts val="1700"/>
              <a:buFont typeface="Arial"/>
              <a:buNone/>
            </a:pPr>
            <a:r>
              <a:t/>
            </a:r>
            <a:endParaRPr sz="1700">
              <a:solidFill>
                <a:srgbClr val="000000"/>
              </a:solidFill>
              <a:latin typeface="Arial"/>
              <a:ea typeface="Arial"/>
              <a:cs typeface="Arial"/>
              <a:sym typeface="Arial"/>
            </a:endParaRPr>
          </a:p>
          <a:p>
            <a:pPr indent="0" lvl="1" marL="457200" rtl="0" algn="l">
              <a:spcBef>
                <a:spcPts val="340"/>
              </a:spcBef>
              <a:spcAft>
                <a:spcPts val="0"/>
              </a:spcAft>
              <a:buClr>
                <a:srgbClr val="000000"/>
              </a:buClr>
              <a:buSzPts val="1700"/>
              <a:buNone/>
            </a:pPr>
            <a:r>
              <a:rPr b="1" lang="en-US" sz="1700">
                <a:solidFill>
                  <a:srgbClr val="000000"/>
                </a:solidFill>
                <a:latin typeface="Arial"/>
                <a:ea typeface="Arial"/>
                <a:cs typeface="Arial"/>
                <a:sym typeface="Arial"/>
              </a:rPr>
              <a:t>All faculty in a position to control content for this session have indicated they have no relevant financial relationships to disclose. </a:t>
            </a:r>
            <a:endParaRPr/>
          </a:p>
          <a:p>
            <a:pPr indent="0" lvl="1" marL="457200" rtl="0" algn="l">
              <a:spcBef>
                <a:spcPts val="340"/>
              </a:spcBef>
              <a:spcAft>
                <a:spcPts val="0"/>
              </a:spcAft>
              <a:buClr>
                <a:schemeClr val="dk1"/>
              </a:buClr>
              <a:buSzPts val="1700"/>
              <a:buNone/>
            </a:pPr>
            <a:r>
              <a:t/>
            </a:r>
            <a:endParaRPr sz="1700">
              <a:solidFill>
                <a:srgbClr val="000000"/>
              </a:solidFill>
              <a:latin typeface="Arial"/>
              <a:ea typeface="Arial"/>
              <a:cs typeface="Arial"/>
              <a:sym typeface="Arial"/>
            </a:endParaRPr>
          </a:p>
          <a:p>
            <a:pPr indent="0" lvl="1" marL="400050" rtl="0" algn="l">
              <a:spcBef>
                <a:spcPts val="340"/>
              </a:spcBef>
              <a:spcAft>
                <a:spcPts val="0"/>
              </a:spcAft>
              <a:buClr>
                <a:srgbClr val="000000"/>
              </a:buClr>
              <a:buSzPts val="1700"/>
              <a:buFont typeface="Arial"/>
              <a:buNone/>
            </a:pPr>
            <a:r>
              <a:rPr lang="en-US" sz="1700">
                <a:solidFill>
                  <a:srgbClr val="000000"/>
                </a:solidFill>
                <a:latin typeface="Arial"/>
                <a:ea typeface="Arial"/>
                <a:cs typeface="Arial"/>
                <a:sym typeface="Arial"/>
              </a:rPr>
              <a:t>The content of this material/presentation in this CME activity </a:t>
            </a:r>
            <a:r>
              <a:rPr lang="en-US" sz="1700" u="sng">
                <a:solidFill>
                  <a:srgbClr val="000000"/>
                </a:solidFill>
                <a:latin typeface="Arial"/>
                <a:ea typeface="Arial"/>
                <a:cs typeface="Arial"/>
                <a:sym typeface="Arial"/>
              </a:rPr>
              <a:t>will not </a:t>
            </a:r>
            <a:r>
              <a:rPr lang="en-US" sz="1700">
                <a:solidFill>
                  <a:srgbClr val="000000"/>
                </a:solidFill>
                <a:latin typeface="Arial"/>
                <a:ea typeface="Arial"/>
                <a:cs typeface="Arial"/>
                <a:sym typeface="Arial"/>
              </a:rPr>
              <a:t>include discussion of unapproved or investigational uses of products or devices.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6"/>
          <p:cNvSpPr txBox="1"/>
          <p:nvPr>
            <p:ph type="title"/>
          </p:nvPr>
        </p:nvSpPr>
        <p:spPr>
          <a:xfrm>
            <a:off x="609441" y="274638"/>
            <a:ext cx="10969943"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Arial"/>
              <a:buNone/>
            </a:pPr>
            <a:r>
              <a:rPr lang="en-US">
                <a:latin typeface="Arial"/>
                <a:ea typeface="Arial"/>
                <a:cs typeface="Arial"/>
                <a:sym typeface="Arial"/>
              </a:rPr>
              <a:t>Learning Objectives</a:t>
            </a:r>
            <a:endParaRPr/>
          </a:p>
        </p:txBody>
      </p:sp>
      <p:sp>
        <p:nvSpPr>
          <p:cNvPr id="118" name="Google Shape;118;p6"/>
          <p:cNvSpPr txBox="1"/>
          <p:nvPr>
            <p:ph idx="1" type="body"/>
          </p:nvPr>
        </p:nvSpPr>
        <p:spPr>
          <a:xfrm>
            <a:off x="609441" y="1600201"/>
            <a:ext cx="10971371" cy="3809999"/>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None/>
            </a:pPr>
            <a:r>
              <a:rPr lang="en-US" sz="2800">
                <a:latin typeface="Arial"/>
                <a:ea typeface="Arial"/>
                <a:cs typeface="Arial"/>
                <a:sym typeface="Arial"/>
              </a:rPr>
              <a:t>List Here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7"/>
          <p:cNvSpPr txBox="1"/>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Questions?</a:t>
            </a:r>
            <a:endParaRPr/>
          </a:p>
        </p:txBody>
      </p:sp>
      <p:sp>
        <p:nvSpPr>
          <p:cNvPr id="124" name="Google Shape;124;p7"/>
          <p:cNvSpPr txBox="1"/>
          <p:nvPr/>
        </p:nvSpPr>
        <p:spPr>
          <a:xfrm>
            <a:off x="511727" y="1690688"/>
            <a:ext cx="5811285" cy="4189995"/>
          </a:xfrm>
          <a:prstGeom prst="rect">
            <a:avLst/>
          </a:prstGeom>
          <a:noFill/>
          <a:ln>
            <a:noFill/>
          </a:ln>
        </p:spPr>
        <p:txBody>
          <a:bodyPr anchorCtr="0" anchor="t" bIns="45700" lIns="91425" spcFirstLastPara="1" rIns="91425" wrap="square" tIns="45700">
            <a:normAutofit fontScale="92500"/>
          </a:bodyPr>
          <a:lstStyle/>
          <a:p>
            <a:pPr indent="0" lvl="0" marL="0" marR="0" rtl="0" algn="ctr">
              <a:lnSpc>
                <a:spcPct val="90000"/>
              </a:lnSpc>
              <a:spcBef>
                <a:spcPts val="0"/>
              </a:spcBef>
              <a:spcAft>
                <a:spcPts val="0"/>
              </a:spcAft>
              <a:buClr>
                <a:srgbClr val="0000FF"/>
              </a:buClr>
              <a:buSzPct val="100000"/>
              <a:buFont typeface="Arial"/>
              <a:buNone/>
            </a:pPr>
            <a:r>
              <a:rPr b="0" i="0" lang="en-US" sz="2800" u="none" cap="none" strike="noStrike">
                <a:solidFill>
                  <a:srgbClr val="0000FF"/>
                </a:solidFill>
                <a:latin typeface="Arial"/>
                <a:ea typeface="Arial"/>
                <a:cs typeface="Arial"/>
                <a:sym typeface="Arial"/>
              </a:rPr>
              <a:t>Don’t forget to evaluate this session!</a:t>
            </a:r>
            <a:endParaRPr/>
          </a:p>
          <a:p>
            <a:pPr indent="0" lvl="0" marL="0" marR="0" rtl="0" algn="ctr">
              <a:lnSpc>
                <a:spcPct val="90000"/>
              </a:lnSpc>
              <a:spcBef>
                <a:spcPts val="1000"/>
              </a:spcBef>
              <a:spcAft>
                <a:spcPts val="0"/>
              </a:spcAft>
              <a:buClr>
                <a:schemeClr val="dk1"/>
              </a:buClr>
              <a:buSzPct val="100000"/>
              <a:buFont typeface="Arial"/>
              <a:buNone/>
            </a:pPr>
            <a:r>
              <a:t/>
            </a:r>
            <a:endParaRPr sz="2800">
              <a:solidFill>
                <a:schemeClr val="dk1"/>
              </a:solidFill>
              <a:latin typeface="Arial"/>
              <a:ea typeface="Arial"/>
              <a:cs typeface="Arial"/>
              <a:sym typeface="Arial"/>
            </a:endParaRPr>
          </a:p>
          <a:p>
            <a:pPr indent="0" lvl="0" marL="0" marR="0" rtl="0" algn="ctr">
              <a:lnSpc>
                <a:spcPct val="90000"/>
              </a:lnSpc>
              <a:spcBef>
                <a:spcPts val="1000"/>
              </a:spcBef>
              <a:spcAft>
                <a:spcPts val="0"/>
              </a:spcAft>
              <a:buClr>
                <a:schemeClr val="dk1"/>
              </a:buClr>
              <a:buSzPct val="100000"/>
              <a:buFont typeface="Arial"/>
              <a:buNone/>
            </a:pPr>
            <a:r>
              <a:rPr lang="en-US" sz="2100" u="sng">
                <a:solidFill>
                  <a:schemeClr val="dk1"/>
                </a:solidFill>
                <a:latin typeface="Arial"/>
                <a:ea typeface="Arial"/>
                <a:cs typeface="Arial"/>
                <a:sym typeface="Arial"/>
              </a:rPr>
              <a:t>How to Rate a session in the Conference App:</a:t>
            </a:r>
            <a:endParaRPr/>
          </a:p>
          <a:p>
            <a:pPr indent="0" lvl="0" marL="0" marR="0" rtl="0" algn="ctr">
              <a:lnSpc>
                <a:spcPct val="90000"/>
              </a:lnSpc>
              <a:spcBef>
                <a:spcPts val="1000"/>
              </a:spcBef>
              <a:spcAft>
                <a:spcPts val="0"/>
              </a:spcAft>
              <a:buClr>
                <a:schemeClr val="dk1"/>
              </a:buClr>
              <a:buSzPct val="100000"/>
              <a:buFont typeface="Arial"/>
              <a:buNone/>
            </a:pPr>
            <a:r>
              <a:rPr lang="en-US" sz="2100">
                <a:solidFill>
                  <a:schemeClr val="dk1"/>
                </a:solidFill>
                <a:latin typeface="Arial"/>
                <a:ea typeface="Arial"/>
                <a:cs typeface="Arial"/>
                <a:sym typeface="Arial"/>
              </a:rPr>
              <a:t> </a:t>
            </a:r>
            <a:endParaRPr/>
          </a:p>
          <a:p>
            <a:pPr indent="-514381" lvl="0" marL="514350" marR="0" rtl="0" algn="l">
              <a:lnSpc>
                <a:spcPct val="90000"/>
              </a:lnSpc>
              <a:spcBef>
                <a:spcPts val="1000"/>
              </a:spcBef>
              <a:spcAft>
                <a:spcPts val="0"/>
              </a:spcAft>
              <a:buClr>
                <a:schemeClr val="dk1"/>
              </a:buClr>
              <a:buSzPct val="100000"/>
              <a:buFont typeface="Calibri"/>
              <a:buAutoNum type="arabicPeriod"/>
            </a:pPr>
            <a:r>
              <a:rPr lang="en-US" sz="2100">
                <a:solidFill>
                  <a:schemeClr val="dk1"/>
                </a:solidFill>
                <a:latin typeface="Arial"/>
                <a:ea typeface="Arial"/>
                <a:cs typeface="Arial"/>
                <a:sym typeface="Arial"/>
              </a:rPr>
              <a:t>Go to the session you want to rate</a:t>
            </a:r>
            <a:endParaRPr/>
          </a:p>
          <a:p>
            <a:pPr indent="-514381" lvl="0" marL="514350" marR="0" rtl="0" algn="l">
              <a:lnSpc>
                <a:spcPct val="90000"/>
              </a:lnSpc>
              <a:spcBef>
                <a:spcPts val="1000"/>
              </a:spcBef>
              <a:spcAft>
                <a:spcPts val="0"/>
              </a:spcAft>
              <a:buClr>
                <a:schemeClr val="dk1"/>
              </a:buClr>
              <a:buSzPct val="100000"/>
              <a:buFont typeface="Calibri"/>
              <a:buAutoNum type="arabicPeriod"/>
            </a:pPr>
            <a:r>
              <a:rPr lang="en-US" sz="2100">
                <a:solidFill>
                  <a:schemeClr val="dk1"/>
                </a:solidFill>
                <a:latin typeface="Arial"/>
                <a:ea typeface="Arial"/>
                <a:cs typeface="Arial"/>
                <a:sym typeface="Arial"/>
              </a:rPr>
              <a:t>Click on the purple button that says “Rate Session”</a:t>
            </a:r>
            <a:endParaRPr/>
          </a:p>
          <a:p>
            <a:pPr indent="-514381" lvl="0" marL="514350" marR="0" rtl="0" algn="l">
              <a:lnSpc>
                <a:spcPct val="90000"/>
              </a:lnSpc>
              <a:spcBef>
                <a:spcPts val="1000"/>
              </a:spcBef>
              <a:spcAft>
                <a:spcPts val="0"/>
              </a:spcAft>
              <a:buClr>
                <a:schemeClr val="dk1"/>
              </a:buClr>
              <a:buSzPct val="100000"/>
              <a:buFont typeface="Calibri"/>
              <a:buAutoNum type="arabicPeriod"/>
            </a:pPr>
            <a:r>
              <a:rPr lang="en-US" sz="2100">
                <a:solidFill>
                  <a:schemeClr val="dk1"/>
                </a:solidFill>
                <a:latin typeface="Arial"/>
                <a:ea typeface="Arial"/>
                <a:cs typeface="Arial"/>
                <a:sym typeface="Arial"/>
              </a:rPr>
              <a:t>Click on the stars and rate it from 1-5 stars</a:t>
            </a:r>
            <a:endParaRPr/>
          </a:p>
          <a:p>
            <a:pPr indent="-514381" lvl="0" marL="514350" marR="0" rtl="0" algn="l">
              <a:lnSpc>
                <a:spcPct val="90000"/>
              </a:lnSpc>
              <a:spcBef>
                <a:spcPts val="1000"/>
              </a:spcBef>
              <a:spcAft>
                <a:spcPts val="0"/>
              </a:spcAft>
              <a:buClr>
                <a:schemeClr val="dk1"/>
              </a:buClr>
              <a:buSzPct val="100000"/>
              <a:buFont typeface="Calibri"/>
              <a:buAutoNum type="arabicPeriod"/>
            </a:pPr>
            <a:r>
              <a:rPr lang="en-US" sz="2100">
                <a:solidFill>
                  <a:schemeClr val="dk1"/>
                </a:solidFill>
                <a:latin typeface="Arial"/>
                <a:ea typeface="Arial"/>
                <a:cs typeface="Arial"/>
                <a:sym typeface="Arial"/>
              </a:rPr>
              <a:t>Please enter comments and feedback for the presenter.  This data is presented to them after the conference.</a:t>
            </a:r>
            <a:endParaRPr/>
          </a:p>
          <a:p>
            <a:pPr indent="0" lvl="0" marL="0" marR="0" rtl="0" algn="ctr">
              <a:lnSpc>
                <a:spcPct val="90000"/>
              </a:lnSpc>
              <a:spcBef>
                <a:spcPts val="1000"/>
              </a:spcBef>
              <a:spcAft>
                <a:spcPts val="0"/>
              </a:spcAft>
              <a:buClr>
                <a:schemeClr val="dk1"/>
              </a:buClr>
              <a:buSzPct val="100000"/>
              <a:buFont typeface="Arial"/>
              <a:buNone/>
            </a:pPr>
            <a:r>
              <a:t/>
            </a:r>
            <a:endParaRPr b="0" i="0" sz="2800" u="none" cap="none" strike="noStrike">
              <a:solidFill>
                <a:schemeClr val="dk1"/>
              </a:solidFill>
              <a:latin typeface="Arial"/>
              <a:ea typeface="Arial"/>
              <a:cs typeface="Arial"/>
              <a:sym typeface="Arial"/>
            </a:endParaRPr>
          </a:p>
        </p:txBody>
      </p:sp>
      <p:sp>
        <p:nvSpPr>
          <p:cNvPr id="125" name="Google Shape;125;p7"/>
          <p:cNvSpPr txBox="1"/>
          <p:nvPr/>
        </p:nvSpPr>
        <p:spPr>
          <a:xfrm>
            <a:off x="6820949" y="1690688"/>
            <a:ext cx="4379752" cy="4055058"/>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2800"/>
              <a:buFont typeface="Arial"/>
              <a:buNone/>
            </a:pPr>
            <a:r>
              <a:rPr lang="en-US" sz="2800" u="sng">
                <a:solidFill>
                  <a:schemeClr val="dk1"/>
                </a:solidFill>
                <a:latin typeface="Arial"/>
                <a:ea typeface="Arial"/>
                <a:cs typeface="Arial"/>
                <a:sym typeface="Arial"/>
              </a:rPr>
              <a:t>Contact Information</a:t>
            </a:r>
            <a:endParaRPr/>
          </a:p>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{Insert faculty name}</a:t>
            </a:r>
            <a:endParaRPr/>
          </a:p>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{Email}</a:t>
            </a:r>
            <a:endParaRPr/>
          </a:p>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{Optional:  cell phone}</a:t>
            </a:r>
            <a:endParaRPr/>
          </a:p>
          <a:p>
            <a:pPr indent="0" lvl="0" marL="0" marR="0" rtl="0" algn="ctr">
              <a:lnSpc>
                <a:spcPct val="90000"/>
              </a:lnSpc>
              <a:spcBef>
                <a:spcPts val="1000"/>
              </a:spcBef>
              <a:spcAft>
                <a:spcPts val="0"/>
              </a:spcAft>
              <a:buClr>
                <a:schemeClr val="dk1"/>
              </a:buClr>
              <a:buSzPts val="2800"/>
              <a:buFont typeface="Arial"/>
              <a:buNone/>
            </a:pPr>
            <a:r>
              <a:t/>
            </a:r>
            <a:endParaRPr sz="2800">
              <a:solidFill>
                <a:schemeClr val="dk1"/>
              </a:solidFill>
              <a:highlight>
                <a:srgbClr val="FFFF00"/>
              </a:highlight>
              <a:latin typeface="Arial"/>
              <a:ea typeface="Arial"/>
              <a:cs typeface="Arial"/>
              <a:sym typeface="Arial"/>
            </a:endParaRPr>
          </a:p>
          <a:p>
            <a:pPr indent="0" lvl="0" marL="0" marR="0" rtl="0" algn="ctr">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{Twitter Handle}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2020-08-19T13:59:20Z</dcterms:created>
  <dc:creator>Jennifer Stamper</dc:creator>
</cp:coreProperties>
</file>