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98" r:id="rId3"/>
    <p:sldId id="278" r:id="rId4"/>
    <p:sldId id="272" r:id="rId5"/>
    <p:sldId id="271" r:id="rId6"/>
    <p:sldId id="280" r:id="rId7"/>
    <p:sldId id="281" r:id="rId8"/>
    <p:sldId id="279" r:id="rId9"/>
    <p:sldId id="273" r:id="rId10"/>
    <p:sldId id="275" r:id="rId11"/>
    <p:sldId id="303" r:id="rId12"/>
    <p:sldId id="276" r:id="rId13"/>
    <p:sldId id="284" r:id="rId14"/>
    <p:sldId id="285" r:id="rId15"/>
    <p:sldId id="277" r:id="rId16"/>
    <p:sldId id="299" r:id="rId17"/>
    <p:sldId id="300" r:id="rId18"/>
    <p:sldId id="301" r:id="rId19"/>
    <p:sldId id="282" r:id="rId20"/>
    <p:sldId id="283" r:id="rId21"/>
    <p:sldId id="30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B"/>
    <a:srgbClr val="E37222"/>
    <a:srgbClr val="2AABA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32" autoAdjust="0"/>
  </p:normalViewPr>
  <p:slideViewPr>
    <p:cSldViewPr>
      <p:cViewPr varScale="1">
        <p:scale>
          <a:sx n="63" d="100"/>
          <a:sy n="63" d="100"/>
        </p:scale>
        <p:origin x="205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F07729-2DB7-13A5-F860-FD8CB3ED3A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2955B30-75BA-C8AB-CA72-EEBE33AF0E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521C17-9A0D-400F-8BB2-BEE7BC2C274F}" type="datetimeFigureOut">
              <a:rPr lang="en-US" smtClean="0"/>
              <a:t>9/26/2023</a:t>
            </a:fld>
            <a:endParaRPr lang="en-US" dirty="0"/>
          </a:p>
        </p:txBody>
      </p:sp>
      <p:sp>
        <p:nvSpPr>
          <p:cNvPr id="4" name="Footer Placeholder 3">
            <a:extLst>
              <a:ext uri="{FF2B5EF4-FFF2-40B4-BE49-F238E27FC236}">
                <a16:creationId xmlns:a16="http://schemas.microsoft.com/office/drawing/2014/main" id="{65651F25-5CEB-54CB-307E-0D5050278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C0F6B33-D10C-0A42-3E79-E58AF121E8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FE506-B37D-4A53-A417-5227E8FB4C5E}" type="slidenum">
              <a:rPr lang="en-US" smtClean="0"/>
              <a:t>‹#›</a:t>
            </a:fld>
            <a:endParaRPr lang="en-US" dirty="0"/>
          </a:p>
        </p:txBody>
      </p:sp>
    </p:spTree>
    <p:extLst>
      <p:ext uri="{BB962C8B-B14F-4D97-AF65-F5344CB8AC3E}">
        <p14:creationId xmlns:p14="http://schemas.microsoft.com/office/powerpoint/2010/main" val="381739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A0F56-3DD4-4F7E-BA7B-4B35FF1783B1}" type="datetimeFigureOut">
              <a:rPr lang="en-US" smtClean="0"/>
              <a:t>9/26/2023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9E7D6-020B-45B3-AB81-9D0E143065CD}" type="slidenum">
              <a:rPr lang="en-US" smtClean="0"/>
              <a:t>‹#›</a:t>
            </a:fld>
            <a:endParaRPr lang="en-US" dirty="0"/>
          </a:p>
        </p:txBody>
      </p:sp>
    </p:spTree>
    <p:extLst>
      <p:ext uri="{BB962C8B-B14F-4D97-AF65-F5344CB8AC3E}">
        <p14:creationId xmlns:p14="http://schemas.microsoft.com/office/powerpoint/2010/main" val="423353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a:t>
            </a:fld>
            <a:endParaRPr lang="en-US" dirty="0"/>
          </a:p>
        </p:txBody>
      </p:sp>
    </p:spTree>
    <p:extLst>
      <p:ext uri="{BB962C8B-B14F-4D97-AF65-F5344CB8AC3E}">
        <p14:creationId xmlns:p14="http://schemas.microsoft.com/office/powerpoint/2010/main" val="207637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10</a:t>
            </a:fld>
            <a:endParaRPr lang="en-US" dirty="0"/>
          </a:p>
        </p:txBody>
      </p:sp>
    </p:spTree>
    <p:extLst>
      <p:ext uri="{BB962C8B-B14F-4D97-AF65-F5344CB8AC3E}">
        <p14:creationId xmlns:p14="http://schemas.microsoft.com/office/powerpoint/2010/main" val="429083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11</a:t>
            </a:fld>
            <a:endParaRPr lang="en-US" dirty="0"/>
          </a:p>
        </p:txBody>
      </p:sp>
    </p:spTree>
    <p:extLst>
      <p:ext uri="{BB962C8B-B14F-4D97-AF65-F5344CB8AC3E}">
        <p14:creationId xmlns:p14="http://schemas.microsoft.com/office/powerpoint/2010/main" val="411185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12</a:t>
            </a:fld>
            <a:endParaRPr lang="en-US" dirty="0"/>
          </a:p>
        </p:txBody>
      </p:sp>
    </p:spTree>
    <p:extLst>
      <p:ext uri="{BB962C8B-B14F-4D97-AF65-F5344CB8AC3E}">
        <p14:creationId xmlns:p14="http://schemas.microsoft.com/office/powerpoint/2010/main" val="170840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13</a:t>
            </a:fld>
            <a:endParaRPr lang="en-US" dirty="0"/>
          </a:p>
        </p:txBody>
      </p:sp>
    </p:spTree>
    <p:extLst>
      <p:ext uri="{BB962C8B-B14F-4D97-AF65-F5344CB8AC3E}">
        <p14:creationId xmlns:p14="http://schemas.microsoft.com/office/powerpoint/2010/main" val="16079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14</a:t>
            </a:fld>
            <a:endParaRPr lang="en-US" dirty="0"/>
          </a:p>
        </p:txBody>
      </p:sp>
    </p:spTree>
    <p:extLst>
      <p:ext uri="{BB962C8B-B14F-4D97-AF65-F5344CB8AC3E}">
        <p14:creationId xmlns:p14="http://schemas.microsoft.com/office/powerpoint/2010/main" val="120104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15</a:t>
            </a:fld>
            <a:endParaRPr lang="en-US" dirty="0"/>
          </a:p>
        </p:txBody>
      </p:sp>
    </p:spTree>
    <p:extLst>
      <p:ext uri="{BB962C8B-B14F-4D97-AF65-F5344CB8AC3E}">
        <p14:creationId xmlns:p14="http://schemas.microsoft.com/office/powerpoint/2010/main" val="108288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16</a:t>
            </a:fld>
            <a:endParaRPr lang="en-US" dirty="0"/>
          </a:p>
        </p:txBody>
      </p:sp>
    </p:spTree>
    <p:extLst>
      <p:ext uri="{BB962C8B-B14F-4D97-AF65-F5344CB8AC3E}">
        <p14:creationId xmlns:p14="http://schemas.microsoft.com/office/powerpoint/2010/main" val="117897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17</a:t>
            </a:fld>
            <a:endParaRPr lang="en-US" dirty="0"/>
          </a:p>
        </p:txBody>
      </p:sp>
    </p:spTree>
    <p:extLst>
      <p:ext uri="{BB962C8B-B14F-4D97-AF65-F5344CB8AC3E}">
        <p14:creationId xmlns:p14="http://schemas.microsoft.com/office/powerpoint/2010/main" val="351778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18</a:t>
            </a:fld>
            <a:endParaRPr lang="en-US" dirty="0"/>
          </a:p>
        </p:txBody>
      </p:sp>
    </p:spTree>
    <p:extLst>
      <p:ext uri="{BB962C8B-B14F-4D97-AF65-F5344CB8AC3E}">
        <p14:creationId xmlns:p14="http://schemas.microsoft.com/office/powerpoint/2010/main" val="1342875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19</a:t>
            </a:fld>
            <a:endParaRPr lang="en-US" dirty="0"/>
          </a:p>
        </p:txBody>
      </p:sp>
    </p:spTree>
    <p:extLst>
      <p:ext uri="{BB962C8B-B14F-4D97-AF65-F5344CB8AC3E}">
        <p14:creationId xmlns:p14="http://schemas.microsoft.com/office/powerpoint/2010/main" val="407465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351D9005-E8B2-4AC8-AD40-1CAC06058F35}" type="slidenum">
              <a:rPr lang="en-US" smtClean="0"/>
              <a:t>2</a:t>
            </a:fld>
            <a:endParaRPr lang="en-US"/>
          </a:p>
        </p:txBody>
      </p:sp>
    </p:spTree>
    <p:extLst>
      <p:ext uri="{BB962C8B-B14F-4D97-AF65-F5344CB8AC3E}">
        <p14:creationId xmlns:p14="http://schemas.microsoft.com/office/powerpoint/2010/main" val="14976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and Scott</a:t>
            </a:r>
          </a:p>
        </p:txBody>
      </p:sp>
      <p:sp>
        <p:nvSpPr>
          <p:cNvPr id="4" name="Slide Number Placeholder 3"/>
          <p:cNvSpPr>
            <a:spLocks noGrp="1"/>
          </p:cNvSpPr>
          <p:nvPr>
            <p:ph type="sldNum" sz="quarter" idx="5"/>
          </p:nvPr>
        </p:nvSpPr>
        <p:spPr/>
        <p:txBody>
          <a:bodyPr/>
          <a:lstStyle/>
          <a:p>
            <a:fld id="{7449E7D6-020B-45B3-AB81-9D0E143065CD}" type="slidenum">
              <a:rPr lang="en-US" smtClean="0"/>
              <a:t>20</a:t>
            </a:fld>
            <a:endParaRPr lang="en-US" dirty="0"/>
          </a:p>
        </p:txBody>
      </p:sp>
    </p:spTree>
    <p:extLst>
      <p:ext uri="{BB962C8B-B14F-4D97-AF65-F5344CB8AC3E}">
        <p14:creationId xmlns:p14="http://schemas.microsoft.com/office/powerpoint/2010/main" val="692802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and Scott</a:t>
            </a:r>
          </a:p>
        </p:txBody>
      </p:sp>
      <p:sp>
        <p:nvSpPr>
          <p:cNvPr id="4" name="Slide Number Placeholder 3"/>
          <p:cNvSpPr>
            <a:spLocks noGrp="1"/>
          </p:cNvSpPr>
          <p:nvPr>
            <p:ph type="sldNum" sz="quarter" idx="5"/>
          </p:nvPr>
        </p:nvSpPr>
        <p:spPr/>
        <p:txBody>
          <a:bodyPr/>
          <a:lstStyle/>
          <a:p>
            <a:fld id="{7449E7D6-020B-45B3-AB81-9D0E143065CD}" type="slidenum">
              <a:rPr lang="en-US" smtClean="0"/>
              <a:t>21</a:t>
            </a:fld>
            <a:endParaRPr lang="en-US" dirty="0"/>
          </a:p>
        </p:txBody>
      </p:sp>
    </p:spTree>
    <p:extLst>
      <p:ext uri="{BB962C8B-B14F-4D97-AF65-F5344CB8AC3E}">
        <p14:creationId xmlns:p14="http://schemas.microsoft.com/office/powerpoint/2010/main" val="142533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3</a:t>
            </a:fld>
            <a:endParaRPr lang="en-US" dirty="0"/>
          </a:p>
        </p:txBody>
      </p:sp>
    </p:spTree>
    <p:extLst>
      <p:ext uri="{BB962C8B-B14F-4D97-AF65-F5344CB8AC3E}">
        <p14:creationId xmlns:p14="http://schemas.microsoft.com/office/powerpoint/2010/main" val="111510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4</a:t>
            </a:fld>
            <a:endParaRPr lang="en-US" dirty="0"/>
          </a:p>
        </p:txBody>
      </p:sp>
    </p:spTree>
    <p:extLst>
      <p:ext uri="{BB962C8B-B14F-4D97-AF65-F5344CB8AC3E}">
        <p14:creationId xmlns:p14="http://schemas.microsoft.com/office/powerpoint/2010/main" val="410467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1e3fedb7c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1e3fedb7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Scott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6</a:t>
            </a:fld>
            <a:endParaRPr lang="en-US" dirty="0"/>
          </a:p>
        </p:txBody>
      </p:sp>
    </p:spTree>
    <p:extLst>
      <p:ext uri="{BB962C8B-B14F-4D97-AF65-F5344CB8AC3E}">
        <p14:creationId xmlns:p14="http://schemas.microsoft.com/office/powerpoint/2010/main" val="72950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7</a:t>
            </a:fld>
            <a:endParaRPr lang="en-US" dirty="0"/>
          </a:p>
        </p:txBody>
      </p:sp>
    </p:spTree>
    <p:extLst>
      <p:ext uri="{BB962C8B-B14F-4D97-AF65-F5344CB8AC3E}">
        <p14:creationId xmlns:p14="http://schemas.microsoft.com/office/powerpoint/2010/main" val="393305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5"/>
          </p:nvPr>
        </p:nvSpPr>
        <p:spPr/>
        <p:txBody>
          <a:bodyPr/>
          <a:lstStyle/>
          <a:p>
            <a:fld id="{7449E7D6-020B-45B3-AB81-9D0E143065CD}" type="slidenum">
              <a:rPr lang="en-US" smtClean="0"/>
              <a:t>8</a:t>
            </a:fld>
            <a:endParaRPr lang="en-US" dirty="0"/>
          </a:p>
        </p:txBody>
      </p:sp>
    </p:spTree>
    <p:extLst>
      <p:ext uri="{BB962C8B-B14F-4D97-AF65-F5344CB8AC3E}">
        <p14:creationId xmlns:p14="http://schemas.microsoft.com/office/powerpoint/2010/main" val="66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7449E7D6-020B-45B3-AB81-9D0E143065CD}" type="slidenum">
              <a:rPr lang="en-US" smtClean="0"/>
              <a:t>9</a:t>
            </a:fld>
            <a:endParaRPr lang="en-US" dirty="0"/>
          </a:p>
        </p:txBody>
      </p:sp>
    </p:spTree>
    <p:extLst>
      <p:ext uri="{BB962C8B-B14F-4D97-AF65-F5344CB8AC3E}">
        <p14:creationId xmlns:p14="http://schemas.microsoft.com/office/powerpoint/2010/main" val="274176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284633" y="6324601"/>
            <a:ext cx="2685678" cy="365125"/>
          </a:xfrm>
          <a:prstGeom prst="rect">
            <a:avLst/>
          </a:prstGeom>
        </p:spPr>
        <p:txBody>
          <a:bodyPr/>
          <a:lstStyle>
            <a:lvl1pPr algn="l">
              <a:defRPr/>
            </a:lvl1pPr>
          </a:lstStyle>
          <a:p>
            <a:fld id="{E7766DBB-4C94-4B28-AD20-B2740ECEB6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96499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08613"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600202"/>
            <a:ext cx="5408612"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1189B78E-EBD9-601B-199F-22937BAF8E57}"/>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A92583F0-587E-491E-A368-8104298FA0C0}" type="datetimeFigureOut">
              <a:rPr lang="en-US" smtClean="0"/>
              <a:pPr/>
              <a:t>9/26/2023</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01123" y="6356352"/>
            <a:ext cx="2685678" cy="365125"/>
          </a:xfrm>
          <a:prstGeom prst="rect">
            <a:avLst/>
          </a:prstGeom>
        </p:spPr>
        <p:txBody>
          <a:bodyPr/>
          <a:lstStyle/>
          <a:p>
            <a:fld id="{E7766DBB-4C94-4B28-AD20-B2740ECEB6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rgbClr val="2AA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30672" cy="3809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85983" rtl="0" eaLnBrk="1" latinLnBrk="0" hangingPunct="1">
        <a:spcBef>
          <a:spcPct val="0"/>
        </a:spcBef>
        <a:buNone/>
        <a:defRPr sz="3301"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479" indent="-171496" algn="l" defTabSz="6859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CFoto@GoProvidence.com" TargetMode="External"/><Relationship Id="rId5" Type="http://schemas.openxmlformats.org/officeDocument/2006/relationships/hyperlink" Target="http://goprovidence.com/" TargetMode="Externa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jennifer.stamper@fmec.net"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MEC logo final.JPG"/>
          <p:cNvPicPr>
            <a:picLocks noChangeAspect="1"/>
          </p:cNvPicPr>
          <p:nvPr/>
        </p:nvPicPr>
        <p:blipFill>
          <a:blip r:embed="rId3" cstate="print"/>
          <a:stretch>
            <a:fillRect/>
          </a:stretch>
        </p:blipFill>
        <p:spPr>
          <a:xfrm>
            <a:off x="228600" y="377391"/>
            <a:ext cx="2037233" cy="1150952"/>
          </a:xfrm>
          <a:prstGeom prst="rect">
            <a:avLst/>
          </a:prstGeom>
        </p:spPr>
      </p:pic>
      <p:pic>
        <p:nvPicPr>
          <p:cNvPr id="6" name="Picture 5" descr="A group of people standing in a line&#10;&#10;Description automatically generated">
            <a:extLst>
              <a:ext uri="{FF2B5EF4-FFF2-40B4-BE49-F238E27FC236}">
                <a16:creationId xmlns:a16="http://schemas.microsoft.com/office/drawing/2014/main" id="{1B93892F-3680-E85F-4C42-9C590342C49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878323"/>
            <a:ext cx="9144000" cy="2337101"/>
          </a:xfrm>
          <a:prstGeom prst="rect">
            <a:avLst/>
          </a:prstGeom>
        </p:spPr>
      </p:pic>
      <p:sp>
        <p:nvSpPr>
          <p:cNvPr id="7" name="TextBox 6">
            <a:extLst>
              <a:ext uri="{FF2B5EF4-FFF2-40B4-BE49-F238E27FC236}">
                <a16:creationId xmlns:a16="http://schemas.microsoft.com/office/drawing/2014/main" id="{A959EC5B-D3C8-4612-3C97-DCB4C668F2E8}"/>
              </a:ext>
            </a:extLst>
          </p:cNvPr>
          <p:cNvSpPr txBox="1"/>
          <p:nvPr/>
        </p:nvSpPr>
        <p:spPr>
          <a:xfrm>
            <a:off x="2601351" y="363412"/>
            <a:ext cx="6307829" cy="1323439"/>
          </a:xfrm>
          <a:prstGeom prst="rect">
            <a:avLst/>
          </a:prstGeom>
          <a:noFill/>
        </p:spPr>
        <p:txBody>
          <a:bodyPr wrap="square" rtlCol="0">
            <a:spAutoFit/>
          </a:bodyPr>
          <a:lstStyle/>
          <a:p>
            <a:pPr algn="ctr"/>
            <a:r>
              <a:rPr lang="en-US" sz="2400" b="1" dirty="0">
                <a:solidFill>
                  <a:srgbClr val="E37222"/>
                </a:solidFill>
              </a:rPr>
              <a:t>Virtual Orientation to the FMEC Annual Meeting</a:t>
            </a:r>
          </a:p>
          <a:p>
            <a:pPr algn="ctr"/>
            <a:r>
              <a:rPr lang="en-US" sz="2400" b="1" dirty="0">
                <a:solidFill>
                  <a:srgbClr val="E37222"/>
                </a:solidFill>
              </a:rPr>
              <a:t>for Scholarship Attendees</a:t>
            </a:r>
          </a:p>
          <a:p>
            <a:pPr algn="ctr"/>
            <a:endParaRPr lang="en-US" sz="1600" b="1" dirty="0"/>
          </a:p>
          <a:p>
            <a:pPr algn="ctr"/>
            <a:r>
              <a:rPr lang="en-US" sz="1600" b="1" dirty="0"/>
              <a:t>September 28, 2023</a:t>
            </a:r>
          </a:p>
        </p:txBody>
      </p:sp>
      <p:pic>
        <p:nvPicPr>
          <p:cNvPr id="3" name="Picture 2" descr="A logo with an anchor&#10;&#10;Description automatically generated">
            <a:extLst>
              <a:ext uri="{FF2B5EF4-FFF2-40B4-BE49-F238E27FC236}">
                <a16:creationId xmlns:a16="http://schemas.microsoft.com/office/drawing/2014/main" id="{414BD4D6-5305-5BC1-6FFB-49DD3131F81A}"/>
              </a:ext>
            </a:extLst>
          </p:cNvPr>
          <p:cNvPicPr>
            <a:picLocks noChangeAspect="1"/>
          </p:cNvPicPr>
          <p:nvPr/>
        </p:nvPicPr>
        <p:blipFill rotWithShape="1">
          <a:blip r:embed="rId6">
            <a:extLst>
              <a:ext uri="{28A0092B-C50C-407E-A947-70E740481C1C}">
                <a14:useLocalDpi xmlns:a14="http://schemas.microsoft.com/office/drawing/2010/main" val="0"/>
              </a:ext>
            </a:extLst>
          </a:blip>
          <a:srcRect l="6200" t="8692"/>
          <a:stretch/>
        </p:blipFill>
        <p:spPr>
          <a:xfrm>
            <a:off x="3616103" y="1996033"/>
            <a:ext cx="1911790" cy="1778033"/>
          </a:xfrm>
          <a:prstGeom prst="rect">
            <a:avLst/>
          </a:prstGeom>
        </p:spPr>
      </p:pic>
      <p:sp>
        <p:nvSpPr>
          <p:cNvPr id="5" name="TextBox 4">
            <a:extLst>
              <a:ext uri="{FF2B5EF4-FFF2-40B4-BE49-F238E27FC236}">
                <a16:creationId xmlns:a16="http://schemas.microsoft.com/office/drawing/2014/main" id="{5C40AA82-8CF2-4D17-B7E9-B9981B563F62}"/>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81A2-FFDB-B0C8-E53F-9FE90E13B46E}"/>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Plan your schedule in advance!</a:t>
            </a:r>
          </a:p>
        </p:txBody>
      </p:sp>
      <p:pic>
        <p:nvPicPr>
          <p:cNvPr id="4" name="Picture 3">
            <a:extLst>
              <a:ext uri="{FF2B5EF4-FFF2-40B4-BE49-F238E27FC236}">
                <a16:creationId xmlns:a16="http://schemas.microsoft.com/office/drawing/2014/main" id="{06F86636-1C59-A2AC-0214-AC01C80A5CE9}"/>
              </a:ext>
            </a:extLst>
          </p:cNvPr>
          <p:cNvPicPr>
            <a:picLocks noChangeAspect="1"/>
          </p:cNvPicPr>
          <p:nvPr/>
        </p:nvPicPr>
        <p:blipFill>
          <a:blip r:embed="rId3"/>
          <a:stretch>
            <a:fillRect/>
          </a:stretch>
        </p:blipFill>
        <p:spPr>
          <a:xfrm>
            <a:off x="6894849" y="2555890"/>
            <a:ext cx="1485879" cy="13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7F519341-CBFF-986E-130D-672A0D22104E}"/>
              </a:ext>
            </a:extLst>
          </p:cNvPr>
          <p:cNvSpPr txBox="1"/>
          <p:nvPr/>
        </p:nvSpPr>
        <p:spPr>
          <a:xfrm>
            <a:off x="623476" y="2827280"/>
            <a:ext cx="6485558" cy="3139321"/>
          </a:xfrm>
          <a:prstGeom prst="rect">
            <a:avLst/>
          </a:prstGeom>
          <a:noFill/>
        </p:spPr>
        <p:txBody>
          <a:bodyPr wrap="none" rtlCol="0">
            <a:spAutoFit/>
          </a:bodyPr>
          <a:lstStyle/>
          <a:p>
            <a:pPr algn="l"/>
            <a:r>
              <a:rPr lang="en-US" b="1" i="0" dirty="0">
                <a:effectLst/>
              </a:rPr>
              <a:t>With the mobile app, you can:</a:t>
            </a:r>
            <a:endParaRPr lang="en-US" b="0" i="0" dirty="0">
              <a:effectLst/>
            </a:endParaRPr>
          </a:p>
          <a:p>
            <a:pPr algn="l"/>
            <a:r>
              <a:rPr lang="en-US" b="0" i="0" dirty="0">
                <a:effectLst/>
              </a:rPr>
              <a:t>• Stay organized with real-time event information</a:t>
            </a:r>
          </a:p>
          <a:p>
            <a:pPr algn="l"/>
            <a:r>
              <a:rPr lang="en-US" b="0" i="0" dirty="0">
                <a:effectLst/>
              </a:rPr>
              <a:t>• Receive on-site messages from FMEC</a:t>
            </a:r>
          </a:p>
          <a:p>
            <a:pPr algn="l"/>
            <a:r>
              <a:rPr lang="en-US" b="0" i="0" dirty="0">
                <a:effectLst/>
              </a:rPr>
              <a:t>• Build a personalized schedule</a:t>
            </a:r>
          </a:p>
          <a:p>
            <a:pPr algn="l"/>
            <a:r>
              <a:rPr lang="en-US" b="0" i="0" dirty="0">
                <a:effectLst/>
              </a:rPr>
              <a:t>• Search by day, track or speaker name</a:t>
            </a:r>
          </a:p>
          <a:p>
            <a:pPr algn="l"/>
            <a:r>
              <a:rPr lang="en-US" b="0" i="0" dirty="0">
                <a:effectLst/>
              </a:rPr>
              <a:t>• Take notes and download event handouts and presentations</a:t>
            </a:r>
          </a:p>
          <a:p>
            <a:pPr algn="l"/>
            <a:r>
              <a:rPr lang="en-US" b="0" i="0" dirty="0">
                <a:effectLst/>
              </a:rPr>
              <a:t>• Rate the sessions you attend and add comments</a:t>
            </a:r>
          </a:p>
          <a:p>
            <a:pPr algn="l"/>
            <a:r>
              <a:rPr lang="en-US" b="0" i="0" dirty="0">
                <a:effectLst/>
              </a:rPr>
              <a:t>• Find attendees and connect with your colleagues through Friends</a:t>
            </a:r>
          </a:p>
          <a:p>
            <a:pPr algn="l"/>
            <a:r>
              <a:rPr lang="en-US" b="0" i="0" dirty="0">
                <a:effectLst/>
              </a:rPr>
              <a:t>• Share your event photos and experiences with the Activity Feed</a:t>
            </a:r>
          </a:p>
          <a:p>
            <a:pPr algn="l"/>
            <a:r>
              <a:rPr lang="en-US" b="0" i="0" dirty="0">
                <a:effectLst/>
              </a:rPr>
              <a:t>• And much, much more!</a:t>
            </a:r>
          </a:p>
          <a:p>
            <a:endParaRPr lang="en-US" dirty="0"/>
          </a:p>
        </p:txBody>
      </p:sp>
      <p:pic>
        <p:nvPicPr>
          <p:cNvPr id="9" name="Picture 8">
            <a:extLst>
              <a:ext uri="{FF2B5EF4-FFF2-40B4-BE49-F238E27FC236}">
                <a16:creationId xmlns:a16="http://schemas.microsoft.com/office/drawing/2014/main" id="{599D67DE-8785-F48F-DE09-8DA49C954FEB}"/>
              </a:ext>
            </a:extLst>
          </p:cNvPr>
          <p:cNvPicPr>
            <a:picLocks noChangeAspect="1"/>
          </p:cNvPicPr>
          <p:nvPr/>
        </p:nvPicPr>
        <p:blipFill>
          <a:blip r:embed="rId4"/>
          <a:stretch>
            <a:fillRect/>
          </a:stretch>
        </p:blipFill>
        <p:spPr>
          <a:xfrm>
            <a:off x="1753886" y="891399"/>
            <a:ext cx="1348857" cy="1623201"/>
          </a:xfrm>
          <a:prstGeom prst="rect">
            <a:avLst/>
          </a:prstGeom>
        </p:spPr>
      </p:pic>
      <p:sp>
        <p:nvSpPr>
          <p:cNvPr id="10" name="TextBox 9">
            <a:extLst>
              <a:ext uri="{FF2B5EF4-FFF2-40B4-BE49-F238E27FC236}">
                <a16:creationId xmlns:a16="http://schemas.microsoft.com/office/drawing/2014/main" id="{07349977-18B2-C99D-7DF1-FAF8B1E7AB01}"/>
              </a:ext>
            </a:extLst>
          </p:cNvPr>
          <p:cNvSpPr txBox="1"/>
          <p:nvPr/>
        </p:nvSpPr>
        <p:spPr>
          <a:xfrm>
            <a:off x="3276600" y="1078562"/>
            <a:ext cx="4931543" cy="1477328"/>
          </a:xfrm>
          <a:prstGeom prst="rect">
            <a:avLst/>
          </a:prstGeom>
          <a:noFill/>
        </p:spPr>
        <p:txBody>
          <a:bodyPr wrap="none" rtlCol="0">
            <a:spAutoFit/>
          </a:bodyPr>
          <a:lstStyle/>
          <a:p>
            <a:r>
              <a:rPr lang="en-US" dirty="0"/>
              <a:t>To download the mobile app, search the App Store</a:t>
            </a:r>
          </a:p>
          <a:p>
            <a:r>
              <a:rPr lang="en-US" dirty="0"/>
              <a:t>or Google Play for “FMEC”.</a:t>
            </a:r>
          </a:p>
          <a:p>
            <a:endParaRPr lang="en-US" dirty="0"/>
          </a:p>
          <a:p>
            <a:r>
              <a:rPr lang="en-US" dirty="0">
                <a:solidFill>
                  <a:srgbClr val="FF0000"/>
                </a:solidFill>
              </a:rPr>
              <a:t>Login</a:t>
            </a:r>
            <a:r>
              <a:rPr lang="en-US" dirty="0"/>
              <a:t>:  the email address you used for registration</a:t>
            </a:r>
          </a:p>
          <a:p>
            <a:r>
              <a:rPr lang="en-US" dirty="0">
                <a:solidFill>
                  <a:srgbClr val="FF0000"/>
                </a:solidFill>
              </a:rPr>
              <a:t>Password</a:t>
            </a:r>
            <a:r>
              <a:rPr lang="en-US" dirty="0"/>
              <a:t>:  fmec2023</a:t>
            </a:r>
          </a:p>
        </p:txBody>
      </p:sp>
      <p:sp>
        <p:nvSpPr>
          <p:cNvPr id="3" name="TextBox 2">
            <a:extLst>
              <a:ext uri="{FF2B5EF4-FFF2-40B4-BE49-F238E27FC236}">
                <a16:creationId xmlns:a16="http://schemas.microsoft.com/office/drawing/2014/main" id="{F461E5D9-5B20-791E-8CA7-030E4154401E}"/>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210362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D75A-CF6E-3898-9A2A-BB338E0014AC}"/>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Can’t Miss Events</a:t>
            </a:r>
          </a:p>
        </p:txBody>
      </p:sp>
      <p:graphicFrame>
        <p:nvGraphicFramePr>
          <p:cNvPr id="6" name="Table 5">
            <a:extLst>
              <a:ext uri="{FF2B5EF4-FFF2-40B4-BE49-F238E27FC236}">
                <a16:creationId xmlns:a16="http://schemas.microsoft.com/office/drawing/2014/main" id="{ED792068-D07C-9FF0-B511-DEA47BF100F2}"/>
              </a:ext>
            </a:extLst>
          </p:cNvPr>
          <p:cNvGraphicFramePr>
            <a:graphicFrameLocks noGrp="1"/>
          </p:cNvGraphicFramePr>
          <p:nvPr>
            <p:extLst>
              <p:ext uri="{D42A27DB-BD31-4B8C-83A1-F6EECF244321}">
                <p14:modId xmlns:p14="http://schemas.microsoft.com/office/powerpoint/2010/main" val="3896717854"/>
              </p:ext>
            </p:extLst>
          </p:nvPr>
        </p:nvGraphicFramePr>
        <p:xfrm>
          <a:off x="457200" y="2695550"/>
          <a:ext cx="8231188" cy="358140"/>
        </p:xfrm>
        <a:graphic>
          <a:graphicData uri="http://schemas.openxmlformats.org/drawingml/2006/table">
            <a:tbl>
              <a:tblPr/>
              <a:tblGrid>
                <a:gridCol w="8231188">
                  <a:extLst>
                    <a:ext uri="{9D8B030D-6E8A-4147-A177-3AD203B41FA5}">
                      <a16:colId xmlns:a16="http://schemas.microsoft.com/office/drawing/2014/main" val="3850865450"/>
                    </a:ext>
                  </a:extLst>
                </a:gridCol>
              </a:tblGrid>
              <a:tr h="0">
                <a:tc>
                  <a:txBody>
                    <a:bodyPr/>
                    <a:lstStyle/>
                    <a:p>
                      <a:pPr algn="ctr"/>
                      <a:endParaRPr lang="en-US" dirty="0">
                        <a:effectLst/>
                      </a:endParaRPr>
                    </a:p>
                  </a:txBody>
                  <a:tcPr marL="152400" marR="152400" marT="76200" marB="76200">
                    <a:lnL>
                      <a:noFill/>
                    </a:lnL>
                    <a:lnR>
                      <a:noFill/>
                    </a:lnR>
                    <a:lnT>
                      <a:noFill/>
                    </a:lnT>
                    <a:lnB>
                      <a:noFill/>
                    </a:lnB>
                    <a:solidFill>
                      <a:srgbClr val="FFFFFF"/>
                    </a:solidFill>
                  </a:tcPr>
                </a:tc>
                <a:extLst>
                  <a:ext uri="{0D108BD9-81ED-4DB2-BD59-A6C34878D82A}">
                    <a16:rowId xmlns:a16="http://schemas.microsoft.com/office/drawing/2014/main" val="283546868"/>
                  </a:ext>
                </a:extLst>
              </a:tr>
            </a:tbl>
          </a:graphicData>
        </a:graphic>
      </p:graphicFrame>
      <p:sp>
        <p:nvSpPr>
          <p:cNvPr id="8" name="TextBox 7">
            <a:extLst>
              <a:ext uri="{FF2B5EF4-FFF2-40B4-BE49-F238E27FC236}">
                <a16:creationId xmlns:a16="http://schemas.microsoft.com/office/drawing/2014/main" id="{6A1058F9-1A12-0CA6-F46F-9C8CB9E8FA8E}"/>
              </a:ext>
            </a:extLst>
          </p:cNvPr>
          <p:cNvSpPr txBox="1"/>
          <p:nvPr/>
        </p:nvSpPr>
        <p:spPr>
          <a:xfrm>
            <a:off x="2831411" y="4528848"/>
            <a:ext cx="5725415" cy="1384995"/>
          </a:xfrm>
          <a:prstGeom prst="rect">
            <a:avLst/>
          </a:prstGeom>
          <a:noFill/>
        </p:spPr>
        <p:txBody>
          <a:bodyPr wrap="none" rtlCol="0">
            <a:spAutoFit/>
          </a:bodyPr>
          <a:lstStyle/>
          <a:p>
            <a:pPr algn="ctr"/>
            <a:r>
              <a:rPr lang="en-US" sz="2000" b="1" dirty="0">
                <a:solidFill>
                  <a:srgbClr val="009BBB"/>
                </a:solidFill>
              </a:rPr>
              <a:t>Two opportunities to visit the Residency Fair!</a:t>
            </a:r>
          </a:p>
          <a:p>
            <a:pPr algn="ctr"/>
            <a:br>
              <a:rPr lang="en-US" sz="1600" dirty="0"/>
            </a:br>
            <a:r>
              <a:rPr lang="en-US" sz="1600" b="1" dirty="0"/>
              <a:t>Friday, October 13:  7pm-9pm </a:t>
            </a:r>
            <a:r>
              <a:rPr lang="en-US" sz="1600" dirty="0"/>
              <a:t>(after plenary speaker and dinner)</a:t>
            </a:r>
            <a:br>
              <a:rPr lang="en-US" sz="1600" dirty="0"/>
            </a:br>
            <a:endParaRPr lang="en-US" sz="1600" dirty="0"/>
          </a:p>
          <a:p>
            <a:pPr algn="ctr"/>
            <a:r>
              <a:rPr lang="en-US" sz="1600" b="1" dirty="0"/>
              <a:t>Saturday, October 14:  4:45pm-6:45pm </a:t>
            </a:r>
            <a:r>
              <a:rPr lang="en-US" sz="1600" dirty="0"/>
              <a:t>(then free night!)</a:t>
            </a:r>
          </a:p>
        </p:txBody>
      </p:sp>
      <p:sp>
        <p:nvSpPr>
          <p:cNvPr id="3" name="TextBox 2">
            <a:extLst>
              <a:ext uri="{FF2B5EF4-FFF2-40B4-BE49-F238E27FC236}">
                <a16:creationId xmlns:a16="http://schemas.microsoft.com/office/drawing/2014/main" id="{B86D6A48-53DC-B143-35F4-1A1B88FF1FD6}"/>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pic>
        <p:nvPicPr>
          <p:cNvPr id="10" name="Picture 9" descr="A close-up of a person smiling&#10;&#10;Description automatically generated">
            <a:extLst>
              <a:ext uri="{FF2B5EF4-FFF2-40B4-BE49-F238E27FC236}">
                <a16:creationId xmlns:a16="http://schemas.microsoft.com/office/drawing/2014/main" id="{E75C5DC8-26C8-39D4-6284-B9D0B1AA09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00" r="10000"/>
          <a:stretch/>
        </p:blipFill>
        <p:spPr>
          <a:xfrm>
            <a:off x="346788" y="1738953"/>
            <a:ext cx="1676400" cy="1541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080D6BB3-8186-53B8-3719-C4102F3D78DA}"/>
              </a:ext>
            </a:extLst>
          </p:cNvPr>
          <p:cNvSpPr txBox="1"/>
          <p:nvPr/>
        </p:nvSpPr>
        <p:spPr>
          <a:xfrm>
            <a:off x="162305" y="1066800"/>
            <a:ext cx="2045368" cy="584775"/>
          </a:xfrm>
          <a:prstGeom prst="rect">
            <a:avLst/>
          </a:prstGeom>
          <a:noFill/>
        </p:spPr>
        <p:txBody>
          <a:bodyPr wrap="none" rtlCol="0">
            <a:spAutoFit/>
          </a:bodyPr>
          <a:lstStyle/>
          <a:p>
            <a:pPr algn="ctr"/>
            <a:r>
              <a:rPr lang="en-US" sz="1600" b="1" dirty="0">
                <a:solidFill>
                  <a:srgbClr val="009BBB"/>
                </a:solidFill>
              </a:rPr>
              <a:t>Friday Plenary</a:t>
            </a:r>
          </a:p>
          <a:p>
            <a:pPr algn="ctr"/>
            <a:r>
              <a:rPr lang="en-US" sz="1600" b="1" dirty="0"/>
              <a:t>October 13</a:t>
            </a:r>
            <a:r>
              <a:rPr lang="en-US" sz="1600" b="1" baseline="30000" dirty="0"/>
              <a:t>th</a:t>
            </a:r>
            <a:r>
              <a:rPr lang="en-US" sz="1600" b="1" dirty="0"/>
              <a:t>, 5:30 pm</a:t>
            </a:r>
          </a:p>
        </p:txBody>
      </p:sp>
      <p:sp>
        <p:nvSpPr>
          <p:cNvPr id="16" name="TextBox 15">
            <a:extLst>
              <a:ext uri="{FF2B5EF4-FFF2-40B4-BE49-F238E27FC236}">
                <a16:creationId xmlns:a16="http://schemas.microsoft.com/office/drawing/2014/main" id="{4C4E7A3A-67EB-F97A-4472-A28A686BAFEA}"/>
              </a:ext>
            </a:extLst>
          </p:cNvPr>
          <p:cNvSpPr txBox="1"/>
          <p:nvPr/>
        </p:nvSpPr>
        <p:spPr>
          <a:xfrm>
            <a:off x="210458" y="3324267"/>
            <a:ext cx="1949060" cy="523220"/>
          </a:xfrm>
          <a:prstGeom prst="rect">
            <a:avLst/>
          </a:prstGeom>
          <a:noFill/>
        </p:spPr>
        <p:txBody>
          <a:bodyPr wrap="none" rtlCol="0">
            <a:spAutoFit/>
          </a:bodyPr>
          <a:lstStyle/>
          <a:p>
            <a:pPr algn="ctr"/>
            <a:r>
              <a:rPr lang="en-US" sz="1400" b="1" dirty="0">
                <a:solidFill>
                  <a:srgbClr val="009BBB"/>
                </a:solidFill>
              </a:rPr>
              <a:t>Izzy Lowell, MD</a:t>
            </a:r>
          </a:p>
          <a:p>
            <a:pPr algn="ctr"/>
            <a:r>
              <a:rPr lang="en-US" sz="1400" b="1" dirty="0">
                <a:solidFill>
                  <a:srgbClr val="E37222"/>
                </a:solidFill>
              </a:rPr>
              <a:t>Transgender Healthcare</a:t>
            </a:r>
          </a:p>
        </p:txBody>
      </p:sp>
      <p:pic>
        <p:nvPicPr>
          <p:cNvPr id="12" name="Picture 11" descr="A person in a suit and tie&#10;&#10;Description automatically generated">
            <a:extLst>
              <a:ext uri="{FF2B5EF4-FFF2-40B4-BE49-F238E27FC236}">
                <a16:creationId xmlns:a16="http://schemas.microsoft.com/office/drawing/2014/main" id="{4CB2A38B-CFC2-FEB2-9FFC-FE996FC8C9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251"/>
          <a:stretch/>
        </p:blipFill>
        <p:spPr>
          <a:xfrm>
            <a:off x="3316744" y="1729462"/>
            <a:ext cx="1682496" cy="1560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14CD175-FF0C-9CDC-9314-C8B7A4730410}"/>
              </a:ext>
            </a:extLst>
          </p:cNvPr>
          <p:cNvSpPr txBox="1"/>
          <p:nvPr/>
        </p:nvSpPr>
        <p:spPr>
          <a:xfrm>
            <a:off x="3140119" y="1066800"/>
            <a:ext cx="2035750" cy="584775"/>
          </a:xfrm>
          <a:prstGeom prst="rect">
            <a:avLst/>
          </a:prstGeom>
          <a:noFill/>
        </p:spPr>
        <p:txBody>
          <a:bodyPr wrap="none" rtlCol="0">
            <a:spAutoFit/>
          </a:bodyPr>
          <a:lstStyle/>
          <a:p>
            <a:pPr algn="ctr"/>
            <a:r>
              <a:rPr lang="en-US" sz="1600" b="1" dirty="0">
                <a:solidFill>
                  <a:srgbClr val="009BBB"/>
                </a:solidFill>
              </a:rPr>
              <a:t>Saturday Plenary</a:t>
            </a:r>
          </a:p>
          <a:p>
            <a:pPr algn="ctr"/>
            <a:r>
              <a:rPr lang="en-US" sz="1600" b="1" dirty="0"/>
              <a:t>October 14</a:t>
            </a:r>
            <a:r>
              <a:rPr lang="en-US" sz="1600" b="1" baseline="30000" dirty="0"/>
              <a:t>th</a:t>
            </a:r>
            <a:r>
              <a:rPr lang="en-US" sz="1600" b="1" dirty="0"/>
              <a:t>, 7:45 am</a:t>
            </a:r>
          </a:p>
        </p:txBody>
      </p:sp>
      <p:sp>
        <p:nvSpPr>
          <p:cNvPr id="18" name="TextBox 17">
            <a:extLst>
              <a:ext uri="{FF2B5EF4-FFF2-40B4-BE49-F238E27FC236}">
                <a16:creationId xmlns:a16="http://schemas.microsoft.com/office/drawing/2014/main" id="{03AFDB9D-2865-9D05-4325-883A6E90083F}"/>
              </a:ext>
            </a:extLst>
          </p:cNvPr>
          <p:cNvSpPr txBox="1"/>
          <p:nvPr/>
        </p:nvSpPr>
        <p:spPr>
          <a:xfrm>
            <a:off x="2985299" y="3324267"/>
            <a:ext cx="2345386" cy="769441"/>
          </a:xfrm>
          <a:prstGeom prst="rect">
            <a:avLst/>
          </a:prstGeom>
          <a:noFill/>
        </p:spPr>
        <p:txBody>
          <a:bodyPr wrap="none" rtlCol="0">
            <a:spAutoFit/>
          </a:bodyPr>
          <a:lstStyle/>
          <a:p>
            <a:pPr algn="ctr"/>
            <a:r>
              <a:rPr lang="en-US" sz="1400" b="1" dirty="0">
                <a:solidFill>
                  <a:srgbClr val="009BBB"/>
                </a:solidFill>
              </a:rPr>
              <a:t>Renee Crichlow, MD</a:t>
            </a:r>
          </a:p>
          <a:p>
            <a:pPr algn="ctr"/>
            <a:r>
              <a:rPr lang="en-US" sz="1400" b="1" dirty="0">
                <a:solidFill>
                  <a:srgbClr val="E37222"/>
                </a:solidFill>
              </a:rPr>
              <a:t>We Got This Family Medicine</a:t>
            </a:r>
          </a:p>
          <a:p>
            <a:pPr algn="ctr"/>
            <a:endParaRPr lang="en-US" sz="1600" b="1" dirty="0">
              <a:solidFill>
                <a:srgbClr val="E37222"/>
              </a:solidFill>
            </a:endParaRPr>
          </a:p>
        </p:txBody>
      </p:sp>
      <p:pic>
        <p:nvPicPr>
          <p:cNvPr id="14" name="Picture 13" descr="A person smiling in front of a wall&#10;&#10;Description automatically generated">
            <a:extLst>
              <a:ext uri="{FF2B5EF4-FFF2-40B4-BE49-F238E27FC236}">
                <a16:creationId xmlns:a16="http://schemas.microsoft.com/office/drawing/2014/main" id="{454FB0BF-AB2B-D752-BDC3-7A2EEB915B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64" t="9178" r="17164"/>
          <a:stretch/>
        </p:blipFill>
        <p:spPr>
          <a:xfrm>
            <a:off x="6467856" y="1736907"/>
            <a:ext cx="1676400" cy="1545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4CE88B76-D08D-7EC3-FC8A-C6EB76A163EC}"/>
              </a:ext>
            </a:extLst>
          </p:cNvPr>
          <p:cNvSpPr txBox="1"/>
          <p:nvPr/>
        </p:nvSpPr>
        <p:spPr>
          <a:xfrm>
            <a:off x="5751880" y="3324267"/>
            <a:ext cx="3108350" cy="954107"/>
          </a:xfrm>
          <a:prstGeom prst="rect">
            <a:avLst/>
          </a:prstGeom>
          <a:noFill/>
        </p:spPr>
        <p:txBody>
          <a:bodyPr wrap="none" rtlCol="0">
            <a:spAutoFit/>
          </a:bodyPr>
          <a:lstStyle/>
          <a:p>
            <a:pPr algn="ctr"/>
            <a:r>
              <a:rPr lang="en-US" sz="1400" b="1" dirty="0">
                <a:solidFill>
                  <a:srgbClr val="009BBB"/>
                </a:solidFill>
              </a:rPr>
              <a:t>Manisha Kumar, MD</a:t>
            </a:r>
          </a:p>
          <a:p>
            <a:pPr algn="ctr"/>
            <a:r>
              <a:rPr lang="en-US" sz="1400" b="1" dirty="0">
                <a:solidFill>
                  <a:srgbClr val="E37222"/>
                </a:solidFill>
              </a:rPr>
              <a:t>Catalyst for Change:</a:t>
            </a:r>
          </a:p>
          <a:p>
            <a:pPr algn="ctr"/>
            <a:r>
              <a:rPr lang="en-US" sz="1400" b="1" dirty="0">
                <a:solidFill>
                  <a:srgbClr val="E37222"/>
                </a:solidFill>
              </a:rPr>
              <a:t>Increasing Access to Safe Abortion Care</a:t>
            </a:r>
          </a:p>
          <a:p>
            <a:pPr algn="ctr"/>
            <a:r>
              <a:rPr lang="en-US" sz="1400" b="1" dirty="0">
                <a:solidFill>
                  <a:srgbClr val="E37222"/>
                </a:solidFill>
              </a:rPr>
              <a:t>and Upholding Bodily Autonomy</a:t>
            </a:r>
          </a:p>
        </p:txBody>
      </p:sp>
      <p:sp>
        <p:nvSpPr>
          <p:cNvPr id="20" name="TextBox 19">
            <a:extLst>
              <a:ext uri="{FF2B5EF4-FFF2-40B4-BE49-F238E27FC236}">
                <a16:creationId xmlns:a16="http://schemas.microsoft.com/office/drawing/2014/main" id="{A9C778BA-E1EC-78E4-5A0D-2027912C2DC1}"/>
              </a:ext>
            </a:extLst>
          </p:cNvPr>
          <p:cNvSpPr txBox="1"/>
          <p:nvPr/>
        </p:nvSpPr>
        <p:spPr>
          <a:xfrm>
            <a:off x="6288182" y="1066800"/>
            <a:ext cx="2035750" cy="584775"/>
          </a:xfrm>
          <a:prstGeom prst="rect">
            <a:avLst/>
          </a:prstGeom>
          <a:noFill/>
        </p:spPr>
        <p:txBody>
          <a:bodyPr wrap="none" rtlCol="0">
            <a:spAutoFit/>
          </a:bodyPr>
          <a:lstStyle/>
          <a:p>
            <a:pPr algn="ctr"/>
            <a:r>
              <a:rPr lang="en-US" sz="1600" b="1" dirty="0">
                <a:solidFill>
                  <a:srgbClr val="009BBB"/>
                </a:solidFill>
              </a:rPr>
              <a:t>Sunday Plenary</a:t>
            </a:r>
          </a:p>
          <a:p>
            <a:pPr algn="ctr"/>
            <a:r>
              <a:rPr lang="en-US" sz="1600" b="1" dirty="0"/>
              <a:t>October 15</a:t>
            </a:r>
            <a:r>
              <a:rPr lang="en-US" sz="1600" b="1" baseline="30000" dirty="0"/>
              <a:t>th</a:t>
            </a:r>
            <a:r>
              <a:rPr lang="en-US" sz="1600" b="1" dirty="0"/>
              <a:t>, 7:30 am</a:t>
            </a:r>
          </a:p>
        </p:txBody>
      </p:sp>
      <p:pic>
        <p:nvPicPr>
          <p:cNvPr id="26" name="Picture 25" descr="A group of people in a room&#10;&#10;Description automatically generated">
            <a:extLst>
              <a:ext uri="{FF2B5EF4-FFF2-40B4-BE49-F238E27FC236}">
                <a16:creationId xmlns:a16="http://schemas.microsoft.com/office/drawing/2014/main" id="{16DD9FAC-A770-B129-59FB-18CD5A3262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048" y="4419600"/>
            <a:ext cx="2241363" cy="1494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823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D75A-CF6E-3898-9A2A-BB338E0014AC}"/>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If you are presenting a poster:</a:t>
            </a:r>
          </a:p>
        </p:txBody>
      </p:sp>
      <p:sp>
        <p:nvSpPr>
          <p:cNvPr id="3" name="TextBox 2">
            <a:extLst>
              <a:ext uri="{FF2B5EF4-FFF2-40B4-BE49-F238E27FC236}">
                <a16:creationId xmlns:a16="http://schemas.microsoft.com/office/drawing/2014/main" id="{B5178F21-3D49-03D4-B6DF-86ACCCA71C44}"/>
              </a:ext>
            </a:extLst>
          </p:cNvPr>
          <p:cNvSpPr txBox="1"/>
          <p:nvPr/>
        </p:nvSpPr>
        <p:spPr>
          <a:xfrm>
            <a:off x="762000" y="1336040"/>
            <a:ext cx="4724400" cy="1754326"/>
          </a:xfrm>
          <a:prstGeom prst="rect">
            <a:avLst/>
          </a:prstGeom>
          <a:noFill/>
        </p:spPr>
        <p:txBody>
          <a:bodyPr wrap="square" rtlCol="0">
            <a:spAutoFit/>
          </a:bodyPr>
          <a:lstStyle/>
          <a:p>
            <a:pPr algn="ctr"/>
            <a:r>
              <a:rPr lang="en-US" b="1" dirty="0"/>
              <a:t>Poster set-up time</a:t>
            </a:r>
            <a:r>
              <a:rPr lang="en-US" dirty="0"/>
              <a:t>:  Saturday morning from 10:30 am – 12:00 noon. </a:t>
            </a:r>
          </a:p>
          <a:p>
            <a:pPr algn="ctr"/>
            <a:endParaRPr lang="en-US" dirty="0"/>
          </a:p>
          <a:p>
            <a:pPr algn="ctr"/>
            <a:r>
              <a:rPr lang="en-US" b="1" dirty="0"/>
              <a:t>Where</a:t>
            </a:r>
            <a:r>
              <a:rPr lang="en-US" dirty="0"/>
              <a:t>:  Exhibition Hall </a:t>
            </a:r>
            <a:r>
              <a:rPr lang="en-US" dirty="0" err="1"/>
              <a:t>Prefunction</a:t>
            </a:r>
            <a:r>
              <a:rPr lang="en-US" dirty="0"/>
              <a:t>, 3</a:t>
            </a:r>
            <a:r>
              <a:rPr lang="en-US" baseline="30000" dirty="0"/>
              <a:t>rd</a:t>
            </a:r>
            <a:r>
              <a:rPr lang="en-US" dirty="0"/>
              <a:t> Floor</a:t>
            </a:r>
          </a:p>
          <a:p>
            <a:pPr algn="ctr"/>
            <a:r>
              <a:rPr lang="en-US" b="1" dirty="0"/>
              <a:t>Poster Session I</a:t>
            </a:r>
            <a:r>
              <a:rPr lang="en-US" dirty="0"/>
              <a:t>:  Saturday, 12:00 pm – 12:45 pm</a:t>
            </a:r>
          </a:p>
          <a:p>
            <a:pPr algn="ctr"/>
            <a:r>
              <a:rPr lang="en-US" b="1" dirty="0"/>
              <a:t>Poster Session II</a:t>
            </a:r>
            <a:r>
              <a:rPr lang="en-US" dirty="0"/>
              <a:t>:  Saturday, 1:15 pm – 2:00 pm</a:t>
            </a:r>
          </a:p>
        </p:txBody>
      </p:sp>
      <p:sp>
        <p:nvSpPr>
          <p:cNvPr id="5" name="TextBox 4">
            <a:extLst>
              <a:ext uri="{FF2B5EF4-FFF2-40B4-BE49-F238E27FC236}">
                <a16:creationId xmlns:a16="http://schemas.microsoft.com/office/drawing/2014/main" id="{9EB77730-4E0A-F238-D423-7C7CAC7C671B}"/>
              </a:ext>
            </a:extLst>
          </p:cNvPr>
          <p:cNvSpPr txBox="1"/>
          <p:nvPr/>
        </p:nvSpPr>
        <p:spPr>
          <a:xfrm>
            <a:off x="685800" y="3496131"/>
            <a:ext cx="8229600" cy="2308324"/>
          </a:xfrm>
          <a:prstGeom prst="rect">
            <a:avLst/>
          </a:prstGeom>
          <a:noFill/>
        </p:spPr>
        <p:txBody>
          <a:bodyPr wrap="square">
            <a:spAutoFit/>
          </a:bodyPr>
          <a:lstStyle/>
          <a:p>
            <a:pPr marL="285750" indent="-285750">
              <a:buFont typeface="Arial" panose="020B0604020202020204" pitchFamily="34" charset="0"/>
              <a:buChar char="•"/>
            </a:pPr>
            <a:r>
              <a:rPr lang="en-US" dirty="0"/>
              <a:t>Presenters must bring their own poster supplies, such as poster, push pins, scissors, tape, etc.</a:t>
            </a:r>
          </a:p>
          <a:p>
            <a:pPr marL="285750" indent="-285750">
              <a:buFont typeface="Arial" panose="020B0604020202020204" pitchFamily="34" charset="0"/>
              <a:buChar char="•"/>
            </a:pPr>
            <a:r>
              <a:rPr lang="en-US" dirty="0"/>
              <a:t>Poster tear-down is Saturday afternoon no later than 2:30 pm. </a:t>
            </a:r>
          </a:p>
          <a:p>
            <a:pPr marL="285750" indent="-285750">
              <a:buFont typeface="Arial" panose="020B0604020202020204" pitchFamily="34" charset="0"/>
              <a:buChar char="•"/>
            </a:pPr>
            <a:r>
              <a:rPr lang="en-US" dirty="0"/>
              <a:t>Poster presentation area is a 4 X 8 cork-board surface mounted on an easel. Each easel is numbered; refer to the Conference Program to find your poster number.</a:t>
            </a:r>
          </a:p>
          <a:p>
            <a:pPr marL="285750" indent="-285750">
              <a:buFont typeface="Arial" panose="020B0604020202020204" pitchFamily="34" charset="0"/>
              <a:buChar char="•"/>
            </a:pPr>
            <a:r>
              <a:rPr lang="en-US" dirty="0"/>
              <a:t>Session I presenters: please wrap up so Session II can put posters up.</a:t>
            </a:r>
          </a:p>
          <a:p>
            <a:pPr marL="285750" indent="-285750">
              <a:buFont typeface="Arial" panose="020B0604020202020204" pitchFamily="34" charset="0"/>
              <a:buChar char="•"/>
            </a:pPr>
            <a:r>
              <a:rPr lang="en-US" dirty="0"/>
              <a:t>Watch the recorded Zoom meeting about presenting a poster (see the FMEC website).</a:t>
            </a:r>
          </a:p>
        </p:txBody>
      </p:sp>
      <p:pic>
        <p:nvPicPr>
          <p:cNvPr id="7" name="Picture 6">
            <a:extLst>
              <a:ext uri="{FF2B5EF4-FFF2-40B4-BE49-F238E27FC236}">
                <a16:creationId xmlns:a16="http://schemas.microsoft.com/office/drawing/2014/main" id="{73BF33E6-0987-3BE4-0FBD-6707489FCE33}"/>
              </a:ext>
            </a:extLst>
          </p:cNvPr>
          <p:cNvPicPr>
            <a:picLocks noChangeAspect="1"/>
          </p:cNvPicPr>
          <p:nvPr/>
        </p:nvPicPr>
        <p:blipFill>
          <a:blip r:embed="rId3"/>
          <a:stretch>
            <a:fillRect/>
          </a:stretch>
        </p:blipFill>
        <p:spPr>
          <a:xfrm>
            <a:off x="5791200" y="1332576"/>
            <a:ext cx="2799267" cy="193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0E2DCBF1-338E-0302-4973-52C8D74A2264}"/>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341767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C0876-594A-EEE5-20A1-A962673F0340}"/>
              </a:ext>
            </a:extLst>
          </p:cNvPr>
          <p:cNvSpPr txBox="1"/>
          <p:nvPr/>
        </p:nvSpPr>
        <p:spPr>
          <a:xfrm>
            <a:off x="455645" y="1524000"/>
            <a:ext cx="8497078" cy="4039824"/>
          </a:xfrm>
          <a:prstGeom prst="rect">
            <a:avLst/>
          </a:prstGeom>
          <a:noFill/>
        </p:spPr>
        <p:txBody>
          <a:bodyPr wrap="square">
            <a:spAutoFit/>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REGISTRATION </a:t>
            </a:r>
            <a:r>
              <a:rPr lang="en-US" sz="1600" kern="0" dirty="0">
                <a:effectLst/>
                <a:ea typeface="Times New Roman" panose="02020603050405020304" pitchFamily="18" charset="0"/>
                <a:cs typeface="Times New Roman" panose="02020603050405020304" pitchFamily="18" charset="0"/>
              </a:rPr>
              <a:t>opens at 8:00am on Friday, October 13th </a:t>
            </a:r>
            <a:endParaRPr lang="en-US" sz="1600" kern="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HOTEL CHECK-IN is 4:00pm </a:t>
            </a:r>
            <a:r>
              <a:rPr lang="en-US" sz="1600" kern="0" dirty="0">
                <a:solidFill>
                  <a:srgbClr val="000000"/>
                </a:solidFill>
                <a:effectLst/>
                <a:ea typeface="Times New Roman" panose="02020603050405020304" pitchFamily="18" charset="0"/>
                <a:cs typeface="Times New Roman" panose="02020603050405020304" pitchFamily="18" charset="0"/>
              </a:rPr>
              <a:t>but you can check to see if your room is ready early.</a:t>
            </a:r>
            <a:r>
              <a:rPr lang="en-US" sz="1600" b="1" kern="0" dirty="0">
                <a:solidFill>
                  <a:srgbClr val="000000"/>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If you requested housing, you do not need a confirmation number to check into the hotel. Your name is on our student rooming block list. Go to the hotel check-in desk and give them your name. A credit card is required to secure any incidentals you may incur, but the lodging costs are on our master bill.</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F70A22"/>
                </a:solidFill>
                <a:effectLst/>
                <a:ea typeface="Times New Roman" panose="02020603050405020304" pitchFamily="18" charset="0"/>
                <a:cs typeface="Times New Roman" panose="02020603050405020304" pitchFamily="18" charset="0"/>
              </a:rPr>
              <a:t>IMPORTANT</a:t>
            </a:r>
            <a:r>
              <a:rPr lang="en-US" sz="1600" kern="0" dirty="0">
                <a:solidFill>
                  <a:srgbClr val="000000"/>
                </a:solidFill>
                <a:effectLst/>
                <a:ea typeface="Times New Roman" panose="02020603050405020304" pitchFamily="18" charset="0"/>
                <a:cs typeface="Times New Roman" panose="02020603050405020304" pitchFamily="18" charset="0"/>
              </a:rPr>
              <a:t>: Please be aware: Your roommate may not check in until Saturday. All rooms have at least 2 students in them unless there are last minute cancellations.</a:t>
            </a:r>
            <a:r>
              <a:rPr lang="en-US" sz="1600" kern="0" dirty="0">
                <a:solidFill>
                  <a:srgbClr val="F70A22"/>
                </a:solidFill>
                <a:effectLst/>
                <a:ea typeface="Times New Roman" panose="02020603050405020304" pitchFamily="18" charset="0"/>
                <a:cs typeface="Times New Roman" panose="02020603050405020304" pitchFamily="18" charset="0"/>
              </a:rPr>
              <a:t> </a:t>
            </a:r>
            <a:r>
              <a:rPr lang="en-US" sz="1600" u="sng" kern="0" dirty="0">
                <a:solidFill>
                  <a:srgbClr val="F70A22"/>
                </a:solidFill>
                <a:effectLst/>
                <a:ea typeface="Times New Roman" panose="02020603050405020304" pitchFamily="18" charset="0"/>
                <a:cs typeface="Times New Roman" panose="02020603050405020304" pitchFamily="18" charset="0"/>
              </a:rPr>
              <a:t>If you have secured a private room, this does not apply to you.</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LUGGAGE</a:t>
            </a:r>
            <a:r>
              <a:rPr lang="en-US" sz="1600" kern="0" dirty="0">
                <a:solidFill>
                  <a:srgbClr val="606D78"/>
                </a:solidFill>
                <a:effectLst/>
                <a:ea typeface="Times New Roman" panose="02020603050405020304" pitchFamily="18" charset="0"/>
                <a:cs typeface="Times New Roman" panose="02020603050405020304" pitchFamily="18" charset="0"/>
              </a:rPr>
              <a:t> - </a:t>
            </a:r>
            <a:r>
              <a:rPr lang="en-US" sz="1600" kern="0" dirty="0">
                <a:solidFill>
                  <a:srgbClr val="000000"/>
                </a:solidFill>
                <a:effectLst/>
                <a:ea typeface="Times New Roman" panose="02020603050405020304" pitchFamily="18" charset="0"/>
                <a:cs typeface="Times New Roman" panose="02020603050405020304" pitchFamily="18" charset="0"/>
              </a:rPr>
              <a:t>If your room is not ready, please do not bring your luggage into the programs, but rather check it at the front desk of your hotel (either at the OMNI or The Graduate)</a:t>
            </a:r>
            <a:endParaRPr lang="en-US" sz="1600" kern="100" dirty="0">
              <a:effectLs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378F4451-A525-B599-B8C9-39BB654F02BD}"/>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Things to know…</a:t>
            </a:r>
          </a:p>
        </p:txBody>
      </p:sp>
      <p:sp>
        <p:nvSpPr>
          <p:cNvPr id="2" name="TextBox 1">
            <a:extLst>
              <a:ext uri="{FF2B5EF4-FFF2-40B4-BE49-F238E27FC236}">
                <a16:creationId xmlns:a16="http://schemas.microsoft.com/office/drawing/2014/main" id="{715CE918-7AAD-340F-4A07-B622848E5F1C}"/>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71619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58B1-BB70-F7EC-B20E-11E207F2B73D}"/>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Things to know…</a:t>
            </a:r>
          </a:p>
        </p:txBody>
      </p:sp>
      <p:sp>
        <p:nvSpPr>
          <p:cNvPr id="4" name="TextBox 3">
            <a:extLst>
              <a:ext uri="{FF2B5EF4-FFF2-40B4-BE49-F238E27FC236}">
                <a16:creationId xmlns:a16="http://schemas.microsoft.com/office/drawing/2014/main" id="{2E589248-65A1-F8EC-AAE3-76C41B880CF8}"/>
              </a:ext>
            </a:extLst>
          </p:cNvPr>
          <p:cNvSpPr txBox="1"/>
          <p:nvPr/>
        </p:nvSpPr>
        <p:spPr>
          <a:xfrm>
            <a:off x="457200" y="1600200"/>
            <a:ext cx="8382000" cy="4039824"/>
          </a:xfrm>
          <a:prstGeom prst="rect">
            <a:avLst/>
          </a:prstGeom>
          <a:noFill/>
        </p:spPr>
        <p:txBody>
          <a:bodyPr wrap="square">
            <a:spAutoFit/>
          </a:bodyPr>
          <a:lstStyle/>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THURSDAY NIGHT STAYS </a:t>
            </a:r>
            <a:r>
              <a:rPr lang="en-US" sz="1600" b="1" kern="0" dirty="0">
                <a:solidFill>
                  <a:srgbClr val="000000"/>
                </a:solidFill>
                <a:effectLst/>
                <a:ea typeface="Times New Roman" panose="02020603050405020304" pitchFamily="18" charset="0"/>
                <a:cs typeface="Times New Roman" panose="02020603050405020304" pitchFamily="18" charset="0"/>
              </a:rPr>
              <a:t>- </a:t>
            </a:r>
            <a:r>
              <a:rPr lang="en-US" sz="1600" u="sng" kern="0" dirty="0">
                <a:solidFill>
                  <a:srgbClr val="F70A22"/>
                </a:solidFill>
                <a:effectLst/>
                <a:ea typeface="Times New Roman" panose="02020603050405020304" pitchFamily="18" charset="0"/>
                <a:cs typeface="Times New Roman" panose="02020603050405020304" pitchFamily="18" charset="0"/>
              </a:rPr>
              <a:t>These are not covered by your scholarship award</a:t>
            </a:r>
            <a:r>
              <a:rPr lang="en-US" sz="1600" kern="0" dirty="0">
                <a:solidFill>
                  <a:srgbClr val="000000"/>
                </a:solidFill>
                <a:effectLst/>
                <a:ea typeface="Times New Roman" panose="02020603050405020304" pitchFamily="18" charset="0"/>
                <a:cs typeface="Times New Roman" panose="02020603050405020304" pitchFamily="18" charset="0"/>
              </a:rPr>
              <a:t>. If you contact the hotel directly for a Thursday night stay, this will be at your cost.</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PARKING</a:t>
            </a:r>
            <a:r>
              <a:rPr lang="en-US" sz="1600" b="1" kern="0" dirty="0">
                <a:solidFill>
                  <a:srgbClr val="4A8895"/>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is not covered by your scholarship. </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DRESS IS BUSINESS CASUAL</a:t>
            </a:r>
            <a:r>
              <a:rPr lang="en-US" sz="1600" kern="0" dirty="0">
                <a:solidFill>
                  <a:srgbClr val="000000"/>
                </a:solidFill>
                <a:effectLst/>
                <a:ea typeface="Times New Roman" panose="02020603050405020304" pitchFamily="18" charset="0"/>
                <a:cs typeface="Times New Roman" panose="02020603050405020304" pitchFamily="18" charset="0"/>
              </a:rPr>
              <a:t> - wear comfortable shoes! You will be doing a lot of walking.</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BE FLEXIBLE!</a:t>
            </a:r>
            <a:r>
              <a:rPr lang="en-US" sz="1600" kern="0" dirty="0">
                <a:solidFill>
                  <a:srgbClr val="2AABA2"/>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Opportunities to network with other physicians from the meeting are invaluable. Don't be afraid to sit and chat between sessions during these chance encounters.</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STUDENTS OF ALL YEARS</a:t>
            </a:r>
            <a:r>
              <a:rPr lang="en-US" sz="1600" kern="0" dirty="0">
                <a:solidFill>
                  <a:srgbClr val="2AABA2"/>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are welcome to attend any session! Sessions coded as (S) are especially for student audiences.</a:t>
            </a:r>
            <a:endParaRPr lang="en-US" sz="1600" kern="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kern="0" dirty="0">
                <a:solidFill>
                  <a:srgbClr val="606D78"/>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 </a:t>
            </a:r>
            <a:endParaRPr lang="en-US" sz="1600" kern="1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1600" b="1" kern="0" dirty="0">
                <a:solidFill>
                  <a:srgbClr val="2AABA2"/>
                </a:solidFill>
                <a:effectLst/>
                <a:ea typeface="Times New Roman" panose="02020603050405020304" pitchFamily="18" charset="0"/>
                <a:cs typeface="Times New Roman" panose="02020603050405020304" pitchFamily="18" charset="0"/>
              </a:rPr>
              <a:t>THE RESIDENCY FAIR</a:t>
            </a:r>
            <a:r>
              <a:rPr lang="en-US" sz="1600" kern="0" dirty="0">
                <a:solidFill>
                  <a:srgbClr val="2AABA2"/>
                </a:solidFill>
                <a:effectLst/>
                <a:ea typeface="Times New Roman" panose="02020603050405020304" pitchFamily="18" charset="0"/>
                <a:cs typeface="Times New Roman" panose="02020603050405020304" pitchFamily="18" charset="0"/>
              </a:rPr>
              <a:t> </a:t>
            </a:r>
            <a:r>
              <a:rPr lang="en-US" sz="1600" kern="0" dirty="0">
                <a:solidFill>
                  <a:srgbClr val="000000"/>
                </a:solidFill>
                <a:effectLst/>
                <a:ea typeface="Times New Roman" panose="02020603050405020304" pitchFamily="18" charset="0"/>
                <a:cs typeface="Times New Roman" panose="02020603050405020304" pitchFamily="18" charset="0"/>
              </a:rPr>
              <a:t>happens on both Friday (evening) and Saturday (late afternoon).</a:t>
            </a:r>
            <a:endParaRPr lang="en-US" sz="1600" dirty="0"/>
          </a:p>
        </p:txBody>
      </p:sp>
      <p:sp>
        <p:nvSpPr>
          <p:cNvPr id="3" name="TextBox 2">
            <a:extLst>
              <a:ext uri="{FF2B5EF4-FFF2-40B4-BE49-F238E27FC236}">
                <a16:creationId xmlns:a16="http://schemas.microsoft.com/office/drawing/2014/main" id="{0F374FFA-8DF6-9FDB-8F81-5979EF6DF47D}"/>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319104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E28E-8184-0EBF-8B3E-C381E71B0E4C}"/>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Which programs will be represented</a:t>
            </a:r>
          </a:p>
          <a:p>
            <a:r>
              <a:rPr lang="en-US" b="1" dirty="0">
                <a:solidFill>
                  <a:srgbClr val="E37222"/>
                </a:solidFill>
              </a:rPr>
              <a:t>at the Residency Fair?</a:t>
            </a:r>
          </a:p>
        </p:txBody>
      </p:sp>
      <p:sp>
        <p:nvSpPr>
          <p:cNvPr id="3" name="TextBox 2">
            <a:extLst>
              <a:ext uri="{FF2B5EF4-FFF2-40B4-BE49-F238E27FC236}">
                <a16:creationId xmlns:a16="http://schemas.microsoft.com/office/drawing/2014/main" id="{FC61967A-AD8F-4624-5FC3-8483898C62A5}"/>
              </a:ext>
            </a:extLst>
          </p:cNvPr>
          <p:cNvSpPr txBox="1"/>
          <p:nvPr/>
        </p:nvSpPr>
        <p:spPr>
          <a:xfrm>
            <a:off x="609600" y="1676400"/>
            <a:ext cx="8229600" cy="3970318"/>
          </a:xfrm>
          <a:prstGeom prst="rect">
            <a:avLst/>
          </a:prstGeom>
          <a:noFill/>
        </p:spPr>
        <p:txBody>
          <a:bodyPr wrap="square">
            <a:spAutoFit/>
          </a:bodyPr>
          <a:lstStyle/>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For a full list of the programs, visit the conference app and look at show documents.  There is also a listing in the printed program.</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Door Prizes each night:</a:t>
            </a:r>
            <a:br>
              <a:rPr lang="en-US" dirty="0"/>
            </a:br>
            <a:endParaRPr lang="en-US" dirty="0"/>
          </a:p>
          <a:p>
            <a:pPr lvl="1"/>
            <a:r>
              <a:rPr lang="en-US" dirty="0"/>
              <a:t>Each scholarship student will receive a door prize card for each night of the residency fair.  If you have 5 programs sign your card during the event, you can drop your completed entry into the bins for the chance to win some great prizes!</a:t>
            </a:r>
          </a:p>
          <a:p>
            <a:pPr lvl="1"/>
            <a:endParaRPr lang="en-US" dirty="0"/>
          </a:p>
          <a:p>
            <a:pPr marL="285750" indent="-285750">
              <a:buFont typeface="Arial" panose="020B0604020202020204" pitchFamily="34" charset="0"/>
              <a:buChar char="•"/>
            </a:pPr>
            <a:r>
              <a:rPr lang="en-US" dirty="0"/>
              <a:t>Which questions should you be asking?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can you make the most of your time there?</a:t>
            </a:r>
          </a:p>
          <a:p>
            <a:pPr marL="285750" indent="-285750">
              <a:buFont typeface="Arial" panose="020B0604020202020204" pitchFamily="34" charset="0"/>
              <a:buChar char="•"/>
            </a:pPr>
            <a:endParaRPr lang="en-US" dirty="0">
              <a:solidFill>
                <a:srgbClr val="FF0000"/>
              </a:solidFill>
            </a:endParaRPr>
          </a:p>
        </p:txBody>
      </p:sp>
      <p:sp>
        <p:nvSpPr>
          <p:cNvPr id="4" name="TextBox 3">
            <a:extLst>
              <a:ext uri="{FF2B5EF4-FFF2-40B4-BE49-F238E27FC236}">
                <a16:creationId xmlns:a16="http://schemas.microsoft.com/office/drawing/2014/main" id="{ED534F0F-80B0-6C87-FBB6-E8B425CDCEFA}"/>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58779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BD94-CEF5-FAD9-65DF-C25A5760E0A5}"/>
              </a:ext>
            </a:extLst>
          </p:cNvPr>
          <p:cNvSpPr txBox="1">
            <a:spLocks/>
          </p:cNvSpPr>
          <p:nvPr/>
        </p:nvSpPr>
        <p:spPr>
          <a:xfrm>
            <a:off x="457200" y="274638"/>
            <a:ext cx="8229600" cy="639762"/>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Resources from the AAFP</a:t>
            </a:r>
          </a:p>
        </p:txBody>
      </p:sp>
      <p:pic>
        <p:nvPicPr>
          <p:cNvPr id="4" name="Picture 3">
            <a:extLst>
              <a:ext uri="{FF2B5EF4-FFF2-40B4-BE49-F238E27FC236}">
                <a16:creationId xmlns:a16="http://schemas.microsoft.com/office/drawing/2014/main" id="{8781E0B1-FEED-FCE1-45F4-9C76104FABF0}"/>
              </a:ext>
            </a:extLst>
          </p:cNvPr>
          <p:cNvPicPr>
            <a:picLocks noChangeAspect="1"/>
          </p:cNvPicPr>
          <p:nvPr/>
        </p:nvPicPr>
        <p:blipFill rotWithShape="1">
          <a:blip r:embed="rId3"/>
          <a:srcRect l="50000" t="5370" b="29915"/>
          <a:stretch/>
        </p:blipFill>
        <p:spPr>
          <a:xfrm>
            <a:off x="928851" y="1430580"/>
            <a:ext cx="7286297" cy="3521710"/>
          </a:xfrm>
          <a:prstGeom prst="rect">
            <a:avLst/>
          </a:prstGeom>
        </p:spPr>
      </p:pic>
      <p:sp>
        <p:nvSpPr>
          <p:cNvPr id="6" name="TextBox 5">
            <a:extLst>
              <a:ext uri="{FF2B5EF4-FFF2-40B4-BE49-F238E27FC236}">
                <a16:creationId xmlns:a16="http://schemas.microsoft.com/office/drawing/2014/main" id="{F8651B04-3B65-F32B-AE29-665D5B6BC199}"/>
              </a:ext>
            </a:extLst>
          </p:cNvPr>
          <p:cNvSpPr txBox="1"/>
          <p:nvPr/>
        </p:nvSpPr>
        <p:spPr>
          <a:xfrm>
            <a:off x="1066800" y="5486400"/>
            <a:ext cx="7010400" cy="369332"/>
          </a:xfrm>
          <a:prstGeom prst="rect">
            <a:avLst/>
          </a:prstGeom>
          <a:noFill/>
        </p:spPr>
        <p:txBody>
          <a:bodyPr wrap="square">
            <a:spAutoFit/>
          </a:bodyPr>
          <a:lstStyle/>
          <a:p>
            <a:pPr algn="ctr"/>
            <a:r>
              <a:rPr lang="en-US" dirty="0"/>
              <a:t>https://www.aafp.org/students-residents/medical-students.html</a:t>
            </a:r>
          </a:p>
        </p:txBody>
      </p:sp>
      <p:sp>
        <p:nvSpPr>
          <p:cNvPr id="3" name="TextBox 2">
            <a:extLst>
              <a:ext uri="{FF2B5EF4-FFF2-40B4-BE49-F238E27FC236}">
                <a16:creationId xmlns:a16="http://schemas.microsoft.com/office/drawing/2014/main" id="{56A35E23-951D-50DE-939F-0CB3694E4BEC}"/>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39579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BD94-CEF5-FAD9-65DF-C25A5760E0A5}"/>
              </a:ext>
            </a:extLst>
          </p:cNvPr>
          <p:cNvSpPr txBox="1">
            <a:spLocks/>
          </p:cNvSpPr>
          <p:nvPr/>
        </p:nvSpPr>
        <p:spPr>
          <a:xfrm>
            <a:off x="457200" y="274638"/>
            <a:ext cx="8229600" cy="639762"/>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Resources from the AAFP</a:t>
            </a:r>
          </a:p>
        </p:txBody>
      </p:sp>
      <p:sp>
        <p:nvSpPr>
          <p:cNvPr id="6" name="TextBox 5">
            <a:extLst>
              <a:ext uri="{FF2B5EF4-FFF2-40B4-BE49-F238E27FC236}">
                <a16:creationId xmlns:a16="http://schemas.microsoft.com/office/drawing/2014/main" id="{F8651B04-3B65-F32B-AE29-665D5B6BC199}"/>
              </a:ext>
            </a:extLst>
          </p:cNvPr>
          <p:cNvSpPr txBox="1"/>
          <p:nvPr/>
        </p:nvSpPr>
        <p:spPr>
          <a:xfrm>
            <a:off x="609600" y="5486400"/>
            <a:ext cx="7924800" cy="646331"/>
          </a:xfrm>
          <a:prstGeom prst="rect">
            <a:avLst/>
          </a:prstGeom>
          <a:noFill/>
        </p:spPr>
        <p:txBody>
          <a:bodyPr wrap="square">
            <a:spAutoFit/>
          </a:bodyPr>
          <a:lstStyle/>
          <a:p>
            <a:pPr algn="ctr"/>
            <a:r>
              <a:rPr lang="en-US" dirty="0"/>
              <a:t>https://www.aafp.org/students-residents/medical-students/become-a-resident/applying-to-residency/prepare-for-residency-interviews/questions.html</a:t>
            </a:r>
          </a:p>
        </p:txBody>
      </p:sp>
      <p:pic>
        <p:nvPicPr>
          <p:cNvPr id="5" name="Picture 4">
            <a:extLst>
              <a:ext uri="{FF2B5EF4-FFF2-40B4-BE49-F238E27FC236}">
                <a16:creationId xmlns:a16="http://schemas.microsoft.com/office/drawing/2014/main" id="{069F942B-E052-E096-A60F-7DBFC9A6F844}"/>
              </a:ext>
            </a:extLst>
          </p:cNvPr>
          <p:cNvPicPr>
            <a:picLocks noChangeAspect="1"/>
          </p:cNvPicPr>
          <p:nvPr/>
        </p:nvPicPr>
        <p:blipFill rotWithShape="1">
          <a:blip r:embed="rId3"/>
          <a:srcRect l="50000" t="5370" r="568" b="29915"/>
          <a:stretch/>
        </p:blipFill>
        <p:spPr>
          <a:xfrm>
            <a:off x="1257300" y="1371600"/>
            <a:ext cx="6629400" cy="3241040"/>
          </a:xfrm>
          <a:prstGeom prst="rect">
            <a:avLst/>
          </a:prstGeom>
        </p:spPr>
      </p:pic>
      <p:sp>
        <p:nvSpPr>
          <p:cNvPr id="3" name="TextBox 2">
            <a:extLst>
              <a:ext uri="{FF2B5EF4-FFF2-40B4-BE49-F238E27FC236}">
                <a16:creationId xmlns:a16="http://schemas.microsoft.com/office/drawing/2014/main" id="{18D2C939-1FE4-FAD4-9A33-EA2171BBE969}"/>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81309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5E771B7F-8008-2DA7-9565-1FBE0A6C5654}"/>
              </a:ext>
            </a:extLst>
          </p:cNvPr>
          <p:cNvSpPr>
            <a:spLocks noGrp="1"/>
          </p:cNvSpPr>
          <p:nvPr>
            <p:ph sz="half" idx="2"/>
          </p:nvPr>
        </p:nvSpPr>
        <p:spPr>
          <a:xfrm>
            <a:off x="457200" y="1371600"/>
            <a:ext cx="4040188" cy="4754563"/>
          </a:xfrm>
        </p:spPr>
        <p:txBody>
          <a:bodyPr>
            <a:normAutofit/>
          </a:bodyPr>
          <a:lstStyle/>
          <a:p>
            <a:pPr marL="0" indent="0">
              <a:buNone/>
            </a:pPr>
            <a:r>
              <a:rPr lang="en-US" b="0" i="0" dirty="0">
                <a:solidFill>
                  <a:srgbClr val="09142A"/>
                </a:solidFill>
                <a:effectLst/>
                <a:latin typeface="Roboto" panose="02000000000000000000" pitchFamily="2" charset="0"/>
              </a:rPr>
              <a:t>General Questions for Faculty and Program Directors</a:t>
            </a:r>
          </a:p>
          <a:p>
            <a:pPr algn="l">
              <a:buFont typeface="Arial" panose="020B0604020202020204" pitchFamily="34" charset="0"/>
              <a:buChar char="•"/>
            </a:pPr>
            <a:r>
              <a:rPr lang="en-US" sz="900" b="0" i="0" dirty="0">
                <a:solidFill>
                  <a:srgbClr val="09142A"/>
                </a:solidFill>
                <a:effectLst/>
                <a:latin typeface="Roboto" panose="02000000000000000000" pitchFamily="2" charset="0"/>
              </a:rPr>
              <a:t>Where are most graduates located?</a:t>
            </a:r>
          </a:p>
          <a:p>
            <a:pPr algn="l">
              <a:buFont typeface="Arial" panose="020B0604020202020204" pitchFamily="34" charset="0"/>
              <a:buChar char="•"/>
            </a:pPr>
            <a:r>
              <a:rPr lang="en-US" sz="900" b="0" i="0" dirty="0">
                <a:solidFill>
                  <a:srgbClr val="09142A"/>
                </a:solidFill>
                <a:effectLst/>
                <a:latin typeface="Roboto" panose="02000000000000000000" pitchFamily="2" charset="0"/>
              </a:rPr>
              <a:t>What types of practices do graduates go into after residency?</a:t>
            </a:r>
          </a:p>
          <a:p>
            <a:pPr algn="l">
              <a:buFont typeface="Arial" panose="020B0604020202020204" pitchFamily="34" charset="0"/>
              <a:buChar char="•"/>
            </a:pPr>
            <a:r>
              <a:rPr lang="en-US" sz="900" b="0" i="0" dirty="0">
                <a:solidFill>
                  <a:srgbClr val="09142A"/>
                </a:solidFill>
                <a:effectLst/>
                <a:latin typeface="Roboto" panose="02000000000000000000" pitchFamily="2" charset="0"/>
              </a:rPr>
              <a:t>How do you perceive your program compared to other programs?</a:t>
            </a:r>
          </a:p>
          <a:p>
            <a:pPr algn="l">
              <a:buFont typeface="Arial" panose="020B0604020202020204" pitchFamily="34" charset="0"/>
              <a:buChar char="•"/>
            </a:pPr>
            <a:r>
              <a:rPr lang="en-US" sz="900" b="0" i="0" dirty="0">
                <a:solidFill>
                  <a:srgbClr val="09142A"/>
                </a:solidFill>
                <a:effectLst/>
                <a:latin typeface="Roboto" panose="02000000000000000000" pitchFamily="2" charset="0"/>
              </a:rPr>
              <a:t>What are the program’s strengths? What makes your program unique?</a:t>
            </a:r>
          </a:p>
          <a:p>
            <a:pPr algn="l">
              <a:buFont typeface="Arial" panose="020B0604020202020204" pitchFamily="34" charset="0"/>
              <a:buChar char="•"/>
            </a:pPr>
            <a:r>
              <a:rPr lang="en-US" sz="900" b="0" i="0" dirty="0">
                <a:solidFill>
                  <a:srgbClr val="09142A"/>
                </a:solidFill>
                <a:effectLst/>
                <a:latin typeface="Roboto" panose="02000000000000000000" pitchFamily="2" charset="0"/>
              </a:rPr>
              <a:t>What kind of feedback have graduates given you about your program?</a:t>
            </a:r>
            <a:endParaRPr lang="en-US" sz="900" dirty="0">
              <a:solidFill>
                <a:srgbClr val="09142A"/>
              </a:solidFill>
              <a:latin typeface="Roboto" panose="02000000000000000000" pitchFamily="2" charset="0"/>
            </a:endParaRPr>
          </a:p>
          <a:p>
            <a:pPr algn="l">
              <a:buFont typeface="Arial" panose="020B0604020202020204" pitchFamily="34" charset="0"/>
              <a:buChar char="•"/>
            </a:pPr>
            <a:endParaRPr lang="en-US" sz="600" b="0" i="0" dirty="0">
              <a:solidFill>
                <a:srgbClr val="09142A"/>
              </a:solidFill>
              <a:effectLst/>
              <a:latin typeface="Roboto" panose="02000000000000000000" pitchFamily="2" charset="0"/>
            </a:endParaRPr>
          </a:p>
          <a:p>
            <a:pPr marL="0" indent="0" algn="l">
              <a:buNone/>
            </a:pPr>
            <a:r>
              <a:rPr lang="en-US" b="0" i="0" dirty="0">
                <a:solidFill>
                  <a:srgbClr val="09142A"/>
                </a:solidFill>
                <a:effectLst/>
                <a:latin typeface="Roboto" panose="02000000000000000000" pitchFamily="2" charset="0"/>
              </a:rPr>
              <a:t>Questions for Residents</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was the most important factor that made you choose this program?</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is a typical week/month/year like for a resident in PGY-1, PGY-2, and PGY-3?</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is call like? What kind of backup and supervision is provided?</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When leave of absence becomes necessary, what happens?</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community service opportunities are available?</a:t>
            </a:r>
          </a:p>
          <a:p>
            <a:pPr marL="0" indent="0" algn="l">
              <a:buNone/>
            </a:pPr>
            <a:endParaRPr lang="en-US" sz="1000" b="0" i="0" dirty="0">
              <a:solidFill>
                <a:srgbClr val="09142A"/>
              </a:solidFill>
              <a:effectLst/>
              <a:latin typeface="Roboto" panose="02000000000000000000" pitchFamily="2" charset="0"/>
            </a:endParaRPr>
          </a:p>
          <a:p>
            <a:pPr marL="0" indent="0" algn="l">
              <a:buNone/>
            </a:pPr>
            <a:r>
              <a:rPr lang="en-US" b="0" i="0" dirty="0">
                <a:solidFill>
                  <a:srgbClr val="09142A"/>
                </a:solidFill>
                <a:effectLst/>
                <a:latin typeface="Roboto" panose="02000000000000000000" pitchFamily="2" charset="0"/>
              </a:rPr>
              <a:t>Women’s Health and Obstetrics</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Which obstetric procedures are available in the program?</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are the learning processes for training in obstetrics (OB)? Which faculty teach obstetrics?</a:t>
            </a:r>
            <a:endParaRPr lang="en-US" b="0" i="0" dirty="0">
              <a:solidFill>
                <a:srgbClr val="09142A"/>
              </a:solidFill>
              <a:effectLst/>
              <a:latin typeface="Roboto" panose="02000000000000000000" pitchFamily="2" charset="0"/>
            </a:endParaRPr>
          </a:p>
          <a:p>
            <a:pPr marL="0" indent="0" algn="l">
              <a:buNone/>
            </a:pPr>
            <a:endParaRPr lang="en-US" sz="1000" b="0" i="0" dirty="0">
              <a:solidFill>
                <a:srgbClr val="09142A"/>
              </a:solidFill>
              <a:effectLst/>
              <a:latin typeface="Roboto" panose="02000000000000000000" pitchFamily="2" charset="0"/>
            </a:endParaRPr>
          </a:p>
          <a:p>
            <a:pPr marL="0" indent="0" algn="l">
              <a:buNone/>
            </a:pPr>
            <a:endParaRPr lang="en-US" b="0" i="0" dirty="0">
              <a:solidFill>
                <a:srgbClr val="09142A"/>
              </a:solidFill>
              <a:effectLst/>
              <a:latin typeface="Roboto" panose="02000000000000000000" pitchFamily="2" charset="0"/>
            </a:endParaRPr>
          </a:p>
          <a:p>
            <a:pPr marL="0" indent="0" algn="l">
              <a:buNone/>
            </a:pPr>
            <a:endParaRPr lang="en-US" sz="900" b="0" i="0" dirty="0">
              <a:solidFill>
                <a:srgbClr val="09142A"/>
              </a:solidFill>
              <a:effectLst/>
              <a:latin typeface="Roboto" panose="02000000000000000000" pitchFamily="2" charset="0"/>
            </a:endParaRPr>
          </a:p>
          <a:p>
            <a:pPr marL="0" indent="0">
              <a:buNone/>
            </a:pPr>
            <a:endParaRPr lang="en-US" dirty="0"/>
          </a:p>
        </p:txBody>
      </p:sp>
      <p:sp>
        <p:nvSpPr>
          <p:cNvPr id="25" name="Content Placeholder 4">
            <a:extLst>
              <a:ext uri="{FF2B5EF4-FFF2-40B4-BE49-F238E27FC236}">
                <a16:creationId xmlns:a16="http://schemas.microsoft.com/office/drawing/2014/main" id="{5508E244-623D-DEAC-DC34-B458617B8E1D}"/>
              </a:ext>
            </a:extLst>
          </p:cNvPr>
          <p:cNvSpPr>
            <a:spLocks noGrp="1"/>
          </p:cNvSpPr>
          <p:nvPr>
            <p:ph sz="quarter" idx="4"/>
          </p:nvPr>
        </p:nvSpPr>
        <p:spPr>
          <a:xfrm>
            <a:off x="4645025" y="1371600"/>
            <a:ext cx="4041775" cy="4754563"/>
          </a:xfrm>
        </p:spPr>
        <p:txBody>
          <a:bodyPr>
            <a:normAutofit fontScale="92500" lnSpcReduction="20000"/>
          </a:bodyPr>
          <a:lstStyle/>
          <a:p>
            <a:pPr marL="0" indent="0" algn="l">
              <a:buNone/>
            </a:pPr>
            <a:r>
              <a:rPr lang="en-US" b="0" i="0" dirty="0">
                <a:solidFill>
                  <a:srgbClr val="09142A"/>
                </a:solidFill>
                <a:effectLst/>
                <a:latin typeface="Roboto" panose="02000000000000000000" pitchFamily="2" charset="0"/>
              </a:rPr>
              <a:t>Procedural Skills</a:t>
            </a:r>
          </a:p>
          <a:p>
            <a:pPr algn="l">
              <a:buFont typeface="Arial" panose="020B0604020202020204" pitchFamily="34" charset="0"/>
              <a:buChar char="•"/>
            </a:pPr>
            <a:r>
              <a:rPr lang="en-US" sz="900" b="0" i="0" dirty="0">
                <a:solidFill>
                  <a:srgbClr val="09142A"/>
                </a:solidFill>
                <a:effectLst/>
                <a:latin typeface="Roboto" panose="02000000000000000000" pitchFamily="2" charset="0"/>
              </a:rPr>
              <a:t>Could you describe your curriculum as it relates to procedural skills in family medicine? Which procedural skills training does the program offer?</a:t>
            </a:r>
          </a:p>
          <a:p>
            <a:pPr algn="l">
              <a:buFont typeface="Arial" panose="020B0604020202020204" pitchFamily="34" charset="0"/>
              <a:buChar char="•"/>
            </a:pPr>
            <a:r>
              <a:rPr lang="en-US" sz="900" b="0" i="0" dirty="0">
                <a:solidFill>
                  <a:srgbClr val="09142A"/>
                </a:solidFill>
                <a:effectLst/>
                <a:latin typeface="Roboto" panose="02000000000000000000" pitchFamily="2" charset="0"/>
              </a:rPr>
              <a:t>What is your philosophy regarding procedural skills in family medicine?</a:t>
            </a:r>
          </a:p>
          <a:p>
            <a:pPr algn="l">
              <a:buFont typeface="Arial" panose="020B0604020202020204" pitchFamily="34" charset="0"/>
              <a:buChar char="•"/>
            </a:pPr>
            <a:r>
              <a:rPr lang="en-US" sz="900" b="0" i="0" dirty="0">
                <a:solidFill>
                  <a:srgbClr val="09142A"/>
                </a:solidFill>
                <a:effectLst/>
                <a:latin typeface="Roboto" panose="02000000000000000000" pitchFamily="2" charset="0"/>
              </a:rPr>
              <a:t>How do residents get exposure and training in procedural skills?</a:t>
            </a:r>
          </a:p>
          <a:p>
            <a:pPr marL="0" indent="0">
              <a:buNone/>
            </a:pPr>
            <a:endParaRPr lang="en-US" sz="900" dirty="0"/>
          </a:p>
          <a:p>
            <a:pPr marL="0" indent="0" algn="l">
              <a:buNone/>
            </a:pPr>
            <a:r>
              <a:rPr lang="en-US" b="0" i="0" dirty="0">
                <a:solidFill>
                  <a:srgbClr val="09142A"/>
                </a:solidFill>
                <a:effectLst/>
                <a:latin typeface="Roboto" panose="02000000000000000000" pitchFamily="2" charset="0"/>
              </a:rPr>
              <a:t>Leadership and Advocacy</a:t>
            </a:r>
          </a:p>
          <a:p>
            <a:pPr algn="l">
              <a:buFont typeface="Arial" panose="020B0604020202020204" pitchFamily="34" charset="0"/>
              <a:buChar char="•"/>
            </a:pPr>
            <a:r>
              <a:rPr lang="en-US" sz="900" b="0" i="0" dirty="0">
                <a:solidFill>
                  <a:srgbClr val="09142A"/>
                </a:solidFill>
                <a:effectLst/>
                <a:latin typeface="Roboto" panose="02000000000000000000" pitchFamily="2" charset="0"/>
              </a:rPr>
              <a:t>Does the program have leadership curriculum?</a:t>
            </a:r>
          </a:p>
          <a:p>
            <a:pPr algn="l">
              <a:buFont typeface="Arial" panose="020B0604020202020204" pitchFamily="34" charset="0"/>
              <a:buChar char="•"/>
            </a:pPr>
            <a:r>
              <a:rPr lang="en-US" sz="900" b="0" i="0" dirty="0">
                <a:solidFill>
                  <a:srgbClr val="09142A"/>
                </a:solidFill>
                <a:effectLst/>
                <a:latin typeface="Roboto" panose="02000000000000000000" pitchFamily="2" charset="0"/>
              </a:rPr>
              <a:t>Are residents supported in external and/or organizational activities?</a:t>
            </a:r>
          </a:p>
          <a:p>
            <a:pPr marL="0" indent="0" algn="l">
              <a:buNone/>
            </a:pPr>
            <a:endParaRPr lang="en-US" sz="900" b="0" i="0" dirty="0">
              <a:solidFill>
                <a:srgbClr val="09142A"/>
              </a:solidFill>
              <a:effectLst/>
              <a:latin typeface="Roboto" panose="02000000000000000000" pitchFamily="2" charset="0"/>
            </a:endParaRPr>
          </a:p>
          <a:p>
            <a:pPr marL="0" indent="0" algn="l">
              <a:buNone/>
            </a:pPr>
            <a:r>
              <a:rPr lang="en-US" b="0" i="0" dirty="0">
                <a:solidFill>
                  <a:srgbClr val="09142A"/>
                </a:solidFill>
                <a:effectLst/>
                <a:latin typeface="Roboto" panose="02000000000000000000" pitchFamily="2" charset="0"/>
              </a:rPr>
              <a:t>Global Health and International Service</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is the goal of the international rotation?</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Can you describe the field experience (e.g., clinical activities, public health initiatives, community activities, patient education, or other activities)?</a:t>
            </a:r>
          </a:p>
          <a:p>
            <a:pPr algn="l">
              <a:buFont typeface="Arial" panose="020B0604020202020204" pitchFamily="34" charset="0"/>
              <a:buChar char="•"/>
            </a:pPr>
            <a:r>
              <a:rPr lang="en-US" sz="1000" b="0" i="0" dirty="0">
                <a:solidFill>
                  <a:srgbClr val="09142A"/>
                </a:solidFill>
                <a:effectLst/>
                <a:latin typeface="Roboto" panose="02000000000000000000" pitchFamily="2" charset="0"/>
              </a:rPr>
              <a:t>What is the cost of international experiences to residents?</a:t>
            </a:r>
          </a:p>
          <a:p>
            <a:pPr marL="0" indent="0" algn="l">
              <a:buNone/>
            </a:pPr>
            <a:endParaRPr lang="en-US" sz="900" b="0" i="0" dirty="0">
              <a:solidFill>
                <a:srgbClr val="09142A"/>
              </a:solidFill>
              <a:effectLst/>
              <a:latin typeface="Roboto" panose="02000000000000000000" pitchFamily="2" charset="0"/>
            </a:endParaRPr>
          </a:p>
          <a:p>
            <a:pPr marL="0" indent="0" algn="l">
              <a:buNone/>
            </a:pPr>
            <a:r>
              <a:rPr lang="en-US" b="0" i="0" dirty="0">
                <a:solidFill>
                  <a:srgbClr val="09142A"/>
                </a:solidFill>
                <a:effectLst/>
                <a:latin typeface="Roboto" panose="02000000000000000000" pitchFamily="2" charset="0"/>
              </a:rPr>
              <a:t>Osteopathic Manipulative Medicine</a:t>
            </a:r>
          </a:p>
          <a:p>
            <a:pPr marL="0" indent="0" algn="l">
              <a:buNone/>
            </a:pPr>
            <a:r>
              <a:rPr lang="en-US" b="0" i="0" dirty="0">
                <a:solidFill>
                  <a:srgbClr val="09142A"/>
                </a:solidFill>
                <a:effectLst/>
                <a:latin typeface="Roboto" panose="02000000000000000000" pitchFamily="2" charset="0"/>
              </a:rPr>
              <a:t>Underserved Populations/SDOH</a:t>
            </a:r>
          </a:p>
          <a:p>
            <a:pPr marL="0" indent="0" algn="l">
              <a:buNone/>
            </a:pPr>
            <a:r>
              <a:rPr lang="en-US" b="0" i="0" dirty="0">
                <a:solidFill>
                  <a:srgbClr val="09142A"/>
                </a:solidFill>
                <a:effectLst/>
                <a:latin typeface="Roboto" panose="02000000000000000000" pitchFamily="2" charset="0"/>
              </a:rPr>
              <a:t>Anti-Racism, Diversity, Inclusion</a:t>
            </a:r>
          </a:p>
          <a:p>
            <a:pPr marL="0" indent="0">
              <a:buNone/>
            </a:pPr>
            <a:r>
              <a:rPr lang="en-US" b="0" i="0" dirty="0">
                <a:solidFill>
                  <a:srgbClr val="09142A"/>
                </a:solidFill>
                <a:effectLst/>
                <a:latin typeface="Roboto" panose="02000000000000000000" pitchFamily="2" charset="0"/>
              </a:rPr>
              <a:t>Fellowships</a:t>
            </a:r>
          </a:p>
          <a:p>
            <a:pPr marL="0" indent="0" algn="l">
              <a:buNone/>
            </a:pPr>
            <a:r>
              <a:rPr lang="en-US" b="0" i="0" dirty="0">
                <a:solidFill>
                  <a:srgbClr val="09142A"/>
                </a:solidFill>
                <a:effectLst/>
                <a:latin typeface="Roboto" panose="02000000000000000000" pitchFamily="2" charset="0"/>
              </a:rPr>
              <a:t>Academic or Research Careers</a:t>
            </a:r>
          </a:p>
          <a:p>
            <a:pPr marL="0" indent="0" algn="l">
              <a:buNone/>
            </a:pPr>
            <a:r>
              <a:rPr lang="en-US" b="0" i="0" dirty="0">
                <a:solidFill>
                  <a:srgbClr val="09142A"/>
                </a:solidFill>
                <a:effectLst/>
                <a:latin typeface="Roboto" panose="02000000000000000000" pitchFamily="2" charset="0"/>
              </a:rPr>
              <a:t>Sports Medicine</a:t>
            </a:r>
          </a:p>
          <a:p>
            <a:pPr marL="0" indent="0" algn="l">
              <a:buNone/>
            </a:pPr>
            <a:r>
              <a:rPr lang="en-US" b="0" i="0" dirty="0">
                <a:solidFill>
                  <a:srgbClr val="09142A"/>
                </a:solidFill>
                <a:effectLst/>
                <a:latin typeface="Roboto" panose="02000000000000000000" pitchFamily="2" charset="0"/>
              </a:rPr>
              <a:t>Integrative Medicine</a:t>
            </a:r>
          </a:p>
          <a:p>
            <a:pPr marL="0" indent="0" algn="l">
              <a:buNone/>
            </a:pPr>
            <a:r>
              <a:rPr lang="en-US" b="0" i="0" dirty="0">
                <a:solidFill>
                  <a:srgbClr val="09142A"/>
                </a:solidFill>
                <a:effectLst/>
                <a:latin typeface="Roboto" panose="02000000000000000000" pitchFamily="2" charset="0"/>
              </a:rPr>
              <a:t>Well-Being and Culture</a:t>
            </a:r>
            <a:endParaRPr lang="en-US" dirty="0"/>
          </a:p>
        </p:txBody>
      </p:sp>
      <p:sp>
        <p:nvSpPr>
          <p:cNvPr id="12" name="Title 11">
            <a:extLst>
              <a:ext uri="{FF2B5EF4-FFF2-40B4-BE49-F238E27FC236}">
                <a16:creationId xmlns:a16="http://schemas.microsoft.com/office/drawing/2014/main" id="{509A4D5A-769B-FF79-F6A2-4BF231EFCDE3}"/>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US" b="1" kern="1200">
                <a:latin typeface="+mj-lt"/>
                <a:ea typeface="+mj-ea"/>
                <a:cs typeface="+mj-cs"/>
              </a:rPr>
              <a:t>Resources from the AAFP</a:t>
            </a:r>
          </a:p>
        </p:txBody>
      </p:sp>
      <p:sp>
        <p:nvSpPr>
          <p:cNvPr id="2" name="TextBox 1">
            <a:extLst>
              <a:ext uri="{FF2B5EF4-FFF2-40B4-BE49-F238E27FC236}">
                <a16:creationId xmlns:a16="http://schemas.microsoft.com/office/drawing/2014/main" id="{9161E831-EA25-95DB-EF16-DC3B3888C21C}"/>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40835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F3A62-A10D-0C59-849C-DD53D4E71C6C}"/>
              </a:ext>
            </a:extLst>
          </p:cNvPr>
          <p:cNvSpPr txBox="1"/>
          <p:nvPr/>
        </p:nvSpPr>
        <p:spPr>
          <a:xfrm>
            <a:off x="533400" y="1828800"/>
            <a:ext cx="8305800" cy="4252190"/>
          </a:xfrm>
          <a:prstGeom prst="rect">
            <a:avLst/>
          </a:prstGeom>
          <a:noFill/>
        </p:spPr>
        <p:txBody>
          <a:bodyPr wrap="square">
            <a:spAutoFit/>
          </a:bodyPr>
          <a:lstStyle/>
          <a:p>
            <a:pPr marR="0" lvl="0">
              <a:lnSpc>
                <a:spcPct val="115000"/>
              </a:lnSpc>
              <a:spcBef>
                <a:spcPts val="0"/>
              </a:spcBef>
              <a:spcAft>
                <a:spcPts val="0"/>
              </a:spcAft>
              <a:buSzPts val="1000"/>
              <a:tabLst>
                <a:tab pos="457200" algn="l"/>
              </a:tabLst>
            </a:pPr>
            <a:endParaRPr lang="en-US"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2000" b="1" kern="0" dirty="0">
                <a:solidFill>
                  <a:srgbClr val="2AABA2"/>
                </a:solidFill>
                <a:effectLst/>
                <a:latin typeface="Calibri" panose="020F0502020204030204" pitchFamily="34" charset="0"/>
                <a:ea typeface="Times New Roman" panose="02020603050405020304" pitchFamily="18" charset="0"/>
                <a:cs typeface="Calibri" panose="020F0502020204030204" pitchFamily="34" charset="0"/>
              </a:rPr>
              <a:t>What should you do onsite if you have questions or problems</a:t>
            </a:r>
            <a:endParaRPr lang="en-US" sz="2000" b="1" kern="0" dirty="0">
              <a:solidFill>
                <a:srgbClr val="2AABA2"/>
              </a:solidFill>
              <a:latin typeface="Calibri" panose="020F0502020204030204" pitchFamily="34" charset="0"/>
              <a:ea typeface="Times New Roman" panose="02020603050405020304" pitchFamily="18" charset="0"/>
              <a:cs typeface="Calibri" panose="020F0502020204030204" pitchFamily="34" charset="0"/>
            </a:endParaRPr>
          </a:p>
          <a:p>
            <a:pPr lvl="1">
              <a:lnSpc>
                <a:spcPct val="115000"/>
              </a:lnSpc>
              <a:buSzPts val="1000"/>
              <a:tabLst>
                <a:tab pos="457200" algn="l"/>
              </a:tabLst>
            </a:pPr>
            <a:r>
              <a:rPr lang="en-US"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
            </a: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lease come to the FMEC Registration desk located on the third floor</a:t>
            </a:r>
            <a:b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(Exhibit Level) of the convention center.</a:t>
            </a:r>
            <a:br>
              <a:rPr lang="en-US"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9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buSzPts val="1000"/>
              <a:buFont typeface="Symbol" panose="05050102010706020507" pitchFamily="18" charset="2"/>
              <a:buChar char=""/>
              <a:tabLst>
                <a:tab pos="457200" algn="l"/>
              </a:tabLst>
            </a:pPr>
            <a:r>
              <a:rPr lang="en-US" sz="2000" b="1" kern="0" dirty="0">
                <a:solidFill>
                  <a:srgbClr val="2AABA2"/>
                </a:solidFill>
                <a:effectLst/>
                <a:latin typeface="Calibri" panose="020F0502020204030204" pitchFamily="34" charset="0"/>
                <a:ea typeface="Times New Roman" panose="02020603050405020304" pitchFamily="18" charset="0"/>
                <a:cs typeface="Calibri" panose="020F0502020204030204" pitchFamily="34" charset="0"/>
              </a:rPr>
              <a:t>What will happen after the meeting?</a:t>
            </a:r>
          </a:p>
          <a:p>
            <a:pPr lvl="1">
              <a:lnSpc>
                <a:spcPct val="115000"/>
              </a:lnSpc>
              <a:buSzPts val="1000"/>
              <a:tabLst>
                <a:tab pos="457200" algn="l"/>
              </a:tabLst>
            </a:pPr>
            <a:r>
              <a:rPr lang="en-US" kern="0" dirty="0">
                <a:effectLst/>
                <a:latin typeface="Calibri" panose="020F0502020204030204" pitchFamily="34" charset="0"/>
                <a:ea typeface="Times New Roman" panose="02020603050405020304" pitchFamily="18" charset="0"/>
                <a:cs typeface="Calibri" panose="020F0502020204030204" pitchFamily="34" charset="0"/>
              </a:rPr>
              <a:t>You will be asked to write up (briefly) your experience to share with our donors.</a:t>
            </a:r>
          </a:p>
          <a:p>
            <a:pPr lvl="1">
              <a:lnSpc>
                <a:spcPct val="115000"/>
              </a:lnSpc>
              <a:buSzPts val="1000"/>
              <a:tabLst>
                <a:tab pos="457200" algn="l"/>
              </a:tabLst>
            </a:pPr>
            <a:r>
              <a:rPr lang="en-US" kern="0" dirty="0">
                <a:effectLst/>
                <a:latin typeface="Calibri" panose="020F0502020204030204" pitchFamily="34" charset="0"/>
                <a:ea typeface="Times New Roman" panose="02020603050405020304" pitchFamily="18" charset="0"/>
                <a:cs typeface="Calibri" panose="020F0502020204030204" pitchFamily="34" charset="0"/>
              </a:rPr>
              <a:t>Your scholarship comes with an annual student membership to the FMEC.  </a:t>
            </a:r>
            <a:br>
              <a:rPr lang="en-US" kern="0" dirty="0">
                <a:effectLst/>
                <a:latin typeface="Calibri" panose="020F0502020204030204" pitchFamily="34" charset="0"/>
                <a:ea typeface="Times New Roman" panose="02020603050405020304" pitchFamily="18" charset="0"/>
                <a:cs typeface="Calibri" panose="020F0502020204030204" pitchFamily="34" charset="0"/>
              </a:rPr>
            </a:br>
            <a:r>
              <a:rPr lang="en-US" kern="0" dirty="0">
                <a:effectLst/>
                <a:latin typeface="Calibri" panose="020F0502020204030204" pitchFamily="34" charset="0"/>
                <a:ea typeface="Times New Roman" panose="02020603050405020304" pitchFamily="18" charset="0"/>
                <a:cs typeface="Calibri" panose="020F0502020204030204" pitchFamily="34" charset="0"/>
              </a:rPr>
              <a:t>You will receive communications throughout the year to stay in touch with us!</a:t>
            </a:r>
            <a:br>
              <a:rPr lang="en-US" sz="2000" b="1" kern="0" dirty="0">
                <a:solidFill>
                  <a:srgbClr val="2AABA2"/>
                </a:solidFill>
                <a:effectLst/>
                <a:latin typeface="Calibri" panose="020F0502020204030204" pitchFamily="34" charset="0"/>
                <a:ea typeface="Times New Roman" panose="02020603050405020304" pitchFamily="18" charset="0"/>
                <a:cs typeface="Calibri" panose="020F0502020204030204" pitchFamily="34" charset="0"/>
              </a:rPr>
            </a:br>
            <a:endParaRPr lang="en-US" sz="900" b="1" kern="0" dirty="0">
              <a:solidFill>
                <a:srgbClr val="2AABA2"/>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15000"/>
              </a:lnSpc>
              <a:buSzPts val="1000"/>
              <a:buFont typeface="Symbol" panose="05050102010706020507" pitchFamily="18" charset="2"/>
              <a:buChar char=""/>
              <a:tabLst>
                <a:tab pos="457200" algn="l"/>
              </a:tabLst>
            </a:pPr>
            <a:r>
              <a:rPr lang="en-US" sz="2000" b="1" kern="0" dirty="0">
                <a:solidFill>
                  <a:srgbClr val="2AABA2"/>
                </a:solidFill>
                <a:effectLst/>
                <a:latin typeface="Calibri" panose="020F0502020204030204" pitchFamily="34" charset="0"/>
                <a:ea typeface="Times New Roman" panose="02020603050405020304" pitchFamily="18" charset="0"/>
                <a:cs typeface="Calibri" panose="020F0502020204030204" pitchFamily="34" charset="0"/>
              </a:rPr>
              <a:t>How can you stay connected to family medicine?</a:t>
            </a:r>
          </a:p>
          <a:p>
            <a:pPr lvl="1">
              <a:lnSpc>
                <a:spcPct val="115000"/>
              </a:lnSpc>
              <a:buSzPts val="1000"/>
              <a:tabLst>
                <a:tab pos="457200" algn="l"/>
              </a:tabLst>
            </a:pPr>
            <a:r>
              <a:rPr lang="en-US" kern="0" dirty="0">
                <a:latin typeface="Calibri" panose="020F0502020204030204" pitchFamily="34" charset="0"/>
                <a:ea typeface="Calibri" panose="020F0502020204030204" pitchFamily="34" charset="0"/>
                <a:cs typeface="Calibri" panose="020F0502020204030204" pitchFamily="34" charset="0"/>
              </a:rPr>
              <a:t>Connect with the FMIG at your school, if possible.</a:t>
            </a:r>
          </a:p>
          <a:p>
            <a:pPr lvl="1">
              <a:lnSpc>
                <a:spcPct val="115000"/>
              </a:lnSpc>
              <a:buSzPts val="1000"/>
              <a:tabLst>
                <a:tab pos="457200" algn="l"/>
              </a:tabLst>
            </a:pPr>
            <a:r>
              <a:rPr lang="en-US" kern="0" dirty="0">
                <a:effectLst/>
                <a:latin typeface="Calibri" panose="020F0502020204030204" pitchFamily="34" charset="0"/>
                <a:ea typeface="Calibri" panose="020F0502020204030204" pitchFamily="34" charset="0"/>
                <a:cs typeface="Calibri" panose="020F0502020204030204" pitchFamily="34" charset="0"/>
              </a:rPr>
              <a:t>Join the AAFP as a student member</a:t>
            </a:r>
            <a:r>
              <a:rPr lang="en-US" kern="0" dirty="0">
                <a:latin typeface="Calibri" panose="020F0502020204030204" pitchFamily="34" charset="0"/>
                <a:ea typeface="Calibri" panose="020F0502020204030204" pitchFamily="34" charset="0"/>
                <a:cs typeface="Calibri" panose="020F0502020204030204" pitchFamily="34" charset="0"/>
              </a:rPr>
              <a: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The power of the question mark - SWOOP Analytics® | Workforce Analytics |  Digital Workplace Solution">
            <a:extLst>
              <a:ext uri="{FF2B5EF4-FFF2-40B4-BE49-F238E27FC236}">
                <a16:creationId xmlns:a16="http://schemas.microsoft.com/office/drawing/2014/main" id="{362FDD9E-07AC-160E-E198-A77FA2A3FD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44" b="15644"/>
          <a:stretch/>
        </p:blipFill>
        <p:spPr bwMode="auto">
          <a:xfrm>
            <a:off x="2568348" y="202242"/>
            <a:ext cx="4007303" cy="16421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45EBCE-FC5D-EB04-48B3-5193CDADAC48}"/>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394450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toon checklist and pencil">
            <a:extLst>
              <a:ext uri="{FF2B5EF4-FFF2-40B4-BE49-F238E27FC236}">
                <a16:creationId xmlns:a16="http://schemas.microsoft.com/office/drawing/2014/main" id="{9874DF1D-ED02-A3D2-BB61-618DE6A04FC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83326" y="3286474"/>
            <a:ext cx="2963926" cy="2222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088EEB4-0DE6-6E15-B11E-217992A20F77}"/>
              </a:ext>
            </a:extLst>
          </p:cNvPr>
          <p:cNvSpPr txBox="1"/>
          <p:nvPr/>
        </p:nvSpPr>
        <p:spPr>
          <a:xfrm>
            <a:off x="3600450" y="1640399"/>
            <a:ext cx="5103159" cy="1384995"/>
          </a:xfrm>
          <a:prstGeom prst="rect">
            <a:avLst/>
          </a:prstGeom>
          <a:noFill/>
        </p:spPr>
        <p:txBody>
          <a:bodyPr wrap="square" rtlCol="0">
            <a:spAutoFit/>
          </a:bodyPr>
          <a:lstStyle/>
          <a:p>
            <a:pPr algn="ctr"/>
            <a:r>
              <a:rPr lang="en-US" sz="2100" b="1" dirty="0"/>
              <a:t>Use the chat or unmute yourself to ask questions or answer our questions</a:t>
            </a:r>
          </a:p>
          <a:p>
            <a:pPr algn="ctr"/>
            <a:endParaRPr lang="en-US" sz="2100" b="1" dirty="0"/>
          </a:p>
          <a:p>
            <a:pPr algn="ctr"/>
            <a:r>
              <a:rPr lang="en-US" sz="2100" b="1" dirty="0"/>
              <a:t>Please mute when you are not speaking</a:t>
            </a:r>
          </a:p>
        </p:txBody>
      </p:sp>
      <p:sp>
        <p:nvSpPr>
          <p:cNvPr id="3" name="Explosion: 14 Points 2">
            <a:extLst>
              <a:ext uri="{FF2B5EF4-FFF2-40B4-BE49-F238E27FC236}">
                <a16:creationId xmlns:a16="http://schemas.microsoft.com/office/drawing/2014/main" id="{D35BD126-3F09-7C32-D277-99077EEFD158}"/>
              </a:ext>
            </a:extLst>
          </p:cNvPr>
          <p:cNvSpPr/>
          <p:nvPr/>
        </p:nvSpPr>
        <p:spPr>
          <a:xfrm>
            <a:off x="234865" y="890545"/>
            <a:ext cx="3184050" cy="2538455"/>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introduce yourself in the chat!</a:t>
            </a:r>
          </a:p>
        </p:txBody>
      </p:sp>
      <p:sp>
        <p:nvSpPr>
          <p:cNvPr id="7" name="TextBox 6">
            <a:extLst>
              <a:ext uri="{FF2B5EF4-FFF2-40B4-BE49-F238E27FC236}">
                <a16:creationId xmlns:a16="http://schemas.microsoft.com/office/drawing/2014/main" id="{9B2C89D5-1904-4AA1-E8B0-8EFBE8B53F3C}"/>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3380436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2AAD2CFC-E891-D684-84A5-AF4A27816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23854"/>
            <a:ext cx="1143000" cy="1106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A9977F2-FB97-EB84-39B3-50C4FE1833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900" y="1595438"/>
            <a:ext cx="145415" cy="95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E8181BA-E438-CBB1-E6FE-3F4C0CDAA4EA}"/>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GoProvidence.com helps you prepare</a:t>
            </a:r>
          </a:p>
          <a:p>
            <a:r>
              <a:rPr lang="en-US" b="1" dirty="0">
                <a:solidFill>
                  <a:srgbClr val="E37222"/>
                </a:solidFill>
              </a:rPr>
              <a:t>for the FMEC Annual Meeting</a:t>
            </a:r>
          </a:p>
        </p:txBody>
      </p:sp>
      <p:sp>
        <p:nvSpPr>
          <p:cNvPr id="10" name="TextBox 9">
            <a:extLst>
              <a:ext uri="{FF2B5EF4-FFF2-40B4-BE49-F238E27FC236}">
                <a16:creationId xmlns:a16="http://schemas.microsoft.com/office/drawing/2014/main" id="{93E785BA-AADC-B12B-3C8E-B7E19FD85FE6}"/>
              </a:ext>
            </a:extLst>
          </p:cNvPr>
          <p:cNvSpPr txBox="1"/>
          <p:nvPr/>
        </p:nvSpPr>
        <p:spPr>
          <a:xfrm>
            <a:off x="671804" y="1545426"/>
            <a:ext cx="8091196" cy="2062103"/>
          </a:xfrm>
          <a:prstGeom prst="rect">
            <a:avLst/>
          </a:prstGeom>
          <a:noFill/>
        </p:spPr>
        <p:txBody>
          <a:bodyPr wrap="square">
            <a:spAutoFit/>
          </a:bodyPr>
          <a:lstStyle/>
          <a:p>
            <a:r>
              <a:rPr lang="en-US" sz="1600" b="0" i="0" dirty="0">
                <a:solidFill>
                  <a:srgbClr val="000000"/>
                </a:solidFill>
                <a:effectLst/>
              </a:rPr>
              <a:t>Questions about Providence, RI? The </a:t>
            </a:r>
            <a:r>
              <a:rPr lang="en-US" sz="1600" b="1" i="0" u="none" strike="noStrike" dirty="0" err="1">
                <a:solidFill>
                  <a:srgbClr val="465EAE"/>
                </a:solidFill>
                <a:effectLst/>
                <a:hlinkClick r:id="rId5"/>
              </a:rPr>
              <a:t>GoProvidence</a:t>
            </a:r>
            <a:r>
              <a:rPr lang="en-US" sz="1600" b="1" i="0" u="none" strike="noStrike" dirty="0">
                <a:solidFill>
                  <a:srgbClr val="465EAE"/>
                </a:solidFill>
                <a:effectLst/>
                <a:hlinkClick r:id="rId5"/>
              </a:rPr>
              <a:t> </a:t>
            </a:r>
            <a:r>
              <a:rPr lang="en-US" sz="1600" b="0" i="0" dirty="0">
                <a:solidFill>
                  <a:srgbClr val="000000"/>
                </a:solidFill>
                <a:effectLst/>
              </a:rPr>
              <a:t>team is standing by to help you prepare for your visit and ensure a successful stay. Email them anytime at </a:t>
            </a:r>
            <a:r>
              <a:rPr lang="en-US" sz="1600" b="1" i="0" u="none" strike="noStrike" dirty="0">
                <a:solidFill>
                  <a:srgbClr val="465EAE"/>
                </a:solidFill>
                <a:effectLst/>
                <a:hlinkClick r:id="rId6"/>
              </a:rPr>
              <a:t>CFoto@GoProvidence.com</a:t>
            </a:r>
            <a:r>
              <a:rPr lang="en-US" sz="1600" b="0" i="0" dirty="0">
                <a:solidFill>
                  <a:srgbClr val="000000"/>
                </a:solidFill>
                <a:effectLst/>
              </a:rPr>
              <a:t> with all your destination questions.</a:t>
            </a:r>
          </a:p>
          <a:p>
            <a:endParaRPr lang="en-US" sz="1600" dirty="0">
              <a:solidFill>
                <a:srgbClr val="000000"/>
              </a:solidFill>
            </a:endParaRPr>
          </a:p>
          <a:p>
            <a:r>
              <a:rPr lang="en-US" sz="1600" b="0" i="0" dirty="0">
                <a:solidFill>
                  <a:srgbClr val="000000"/>
                </a:solidFill>
                <a:effectLst/>
              </a:rPr>
              <a:t>Whether you're bringing your family, are looking for restaurant recommendations with your colleagues, or have an hour of free time, we can recommend some of our favorite spots. Once you're in town, be sure to stop by the Visitor Information Center, conveniently located on the ground floor of the Rhode Island Convention Center.</a:t>
            </a:r>
            <a:endParaRPr lang="en-US" sz="1600" dirty="0"/>
          </a:p>
        </p:txBody>
      </p:sp>
      <p:sp>
        <p:nvSpPr>
          <p:cNvPr id="12" name="TextBox 11">
            <a:extLst>
              <a:ext uri="{FF2B5EF4-FFF2-40B4-BE49-F238E27FC236}">
                <a16:creationId xmlns:a16="http://schemas.microsoft.com/office/drawing/2014/main" id="{E5662A72-8890-B821-1B13-80147B2DE7F1}"/>
              </a:ext>
            </a:extLst>
          </p:cNvPr>
          <p:cNvSpPr txBox="1"/>
          <p:nvPr/>
        </p:nvSpPr>
        <p:spPr>
          <a:xfrm>
            <a:off x="2819400" y="4308030"/>
            <a:ext cx="5410200" cy="646331"/>
          </a:xfrm>
          <a:prstGeom prst="rect">
            <a:avLst/>
          </a:prstGeom>
          <a:noFill/>
        </p:spPr>
        <p:txBody>
          <a:bodyPr wrap="square">
            <a:spAutoFit/>
          </a:bodyPr>
          <a:lstStyle/>
          <a:p>
            <a:r>
              <a:rPr lang="en-US" b="1" i="0" dirty="0">
                <a:solidFill>
                  <a:srgbClr val="000000"/>
                </a:solidFill>
                <a:effectLst/>
                <a:latin typeface="Arial" panose="020B0604020202020204" pitchFamily="34" charset="0"/>
              </a:rPr>
              <a:t>The FMEC thanks </a:t>
            </a:r>
            <a:r>
              <a:rPr lang="en-US" b="1" i="0" dirty="0" err="1">
                <a:solidFill>
                  <a:srgbClr val="000000"/>
                </a:solidFill>
                <a:effectLst/>
                <a:latin typeface="Arial" panose="020B0604020202020204" pitchFamily="34" charset="0"/>
              </a:rPr>
              <a:t>GoProvidence</a:t>
            </a:r>
            <a:r>
              <a:rPr lang="en-US" b="1" i="0" dirty="0">
                <a:solidFill>
                  <a:srgbClr val="000000"/>
                </a:solidFill>
                <a:effectLst/>
                <a:latin typeface="Arial" panose="020B0604020202020204" pitchFamily="34" charset="0"/>
              </a:rPr>
              <a:t> and our expert helper Carley Foto!</a:t>
            </a:r>
            <a:endParaRPr lang="en-US" dirty="0"/>
          </a:p>
        </p:txBody>
      </p:sp>
      <p:sp>
        <p:nvSpPr>
          <p:cNvPr id="2" name="TextBox 1">
            <a:extLst>
              <a:ext uri="{FF2B5EF4-FFF2-40B4-BE49-F238E27FC236}">
                <a16:creationId xmlns:a16="http://schemas.microsoft.com/office/drawing/2014/main" id="{99EEC0C1-CF24-641D-AD41-9BAF9E701BD4}"/>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22018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C52A6-5375-B365-64E3-4F575C9A4307}"/>
              </a:ext>
            </a:extLst>
          </p:cNvPr>
          <p:cNvSpPr>
            <a:spLocks noGrp="1"/>
          </p:cNvSpPr>
          <p:nvPr>
            <p:ph type="title"/>
          </p:nvPr>
        </p:nvSpPr>
        <p:spPr/>
        <p:txBody>
          <a:bodyPr/>
          <a:lstStyle/>
          <a:p>
            <a:r>
              <a:rPr lang="en-US" b="1" dirty="0"/>
              <a:t>Questions about the FMEC or the Meeting?</a:t>
            </a:r>
          </a:p>
        </p:txBody>
      </p:sp>
      <p:pic>
        <p:nvPicPr>
          <p:cNvPr id="13" name="Content Placeholder 12" descr="Different colored question marks">
            <a:extLst>
              <a:ext uri="{FF2B5EF4-FFF2-40B4-BE49-F238E27FC236}">
                <a16:creationId xmlns:a16="http://schemas.microsoft.com/office/drawing/2014/main" id="{4FAACE4D-0AA5-CD32-2ADE-DD3876D671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60249" y="2000250"/>
            <a:ext cx="6423503" cy="3613354"/>
          </a:xfrm>
        </p:spPr>
      </p:pic>
      <p:sp>
        <p:nvSpPr>
          <p:cNvPr id="2" name="TextBox 1">
            <a:extLst>
              <a:ext uri="{FF2B5EF4-FFF2-40B4-BE49-F238E27FC236}">
                <a16:creationId xmlns:a16="http://schemas.microsoft.com/office/drawing/2014/main" id="{E9EF09C4-277A-DE66-CFF5-DA35EC3A265A}"/>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423398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76748C-C359-9020-CCAA-0C468C18E413}"/>
              </a:ext>
            </a:extLst>
          </p:cNvPr>
          <p:cNvSpPr txBox="1"/>
          <p:nvPr/>
        </p:nvSpPr>
        <p:spPr>
          <a:xfrm>
            <a:off x="685800" y="1166842"/>
            <a:ext cx="7924800" cy="4524315"/>
          </a:xfrm>
          <a:prstGeom prst="rect">
            <a:avLst/>
          </a:prstGeom>
          <a:noFill/>
        </p:spPr>
        <p:txBody>
          <a:bodyPr wrap="square" rtlCol="0">
            <a:spAutoFit/>
          </a:bodyPr>
          <a:lstStyle/>
          <a:p>
            <a:pPr marL="76200" marR="0">
              <a:spcBef>
                <a:spcPts val="0"/>
              </a:spcBef>
              <a:spcAft>
                <a:spcPts val="0"/>
              </a:spcAft>
            </a:pPr>
            <a:r>
              <a:rPr lang="en-US" sz="1800" b="1" kern="0" dirty="0">
                <a:effectLst/>
                <a:latin typeface="Calibri" panose="020F0502020204030204" pitchFamily="34" charset="0"/>
                <a:ea typeface="Calibri" panose="020F0502020204030204" pitchFamily="34" charset="0"/>
              </a:rPr>
              <a:t>About the Family Medicine Education Consortium</a:t>
            </a:r>
          </a:p>
          <a:p>
            <a:pPr marL="75565" marR="161290">
              <a:spcBef>
                <a:spcPts val="0"/>
              </a:spcBef>
              <a:spcAft>
                <a:spcPts val="0"/>
              </a:spcAft>
            </a:pPr>
            <a:r>
              <a:rPr lang="en-US" sz="1800" dirty="0">
                <a:effectLst/>
                <a:latin typeface="Calibri" panose="020F0502020204030204" pitchFamily="34" charset="0"/>
                <a:ea typeface="Calibri" panose="020F0502020204030204" pitchFamily="34" charset="0"/>
              </a:rPr>
              <a:t>The FMEC is a catalyst, convener, and incubator that connects family physicians and other stakeholders to improve the health communities by strengthening family medicine, primary care and medical education. The FMEC serves 14 states and the District of Columbia in the northeast region of the U.S., working with 60 medical school departments of family medicine, 190 family medicine residency programs, and thousands of family physicians and other health care providers in community settings. </a:t>
            </a:r>
          </a:p>
          <a:p>
            <a:pPr marL="75565" marR="16129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75565" marR="161290">
              <a:spcBef>
                <a:spcPts val="0"/>
              </a:spcBef>
              <a:spcAft>
                <a:spcPts val="0"/>
              </a:spcAft>
            </a:pPr>
            <a:r>
              <a:rPr lang="en-US" sz="1800" dirty="0">
                <a:effectLst/>
                <a:latin typeface="Calibri" panose="020F0502020204030204" pitchFamily="34" charset="0"/>
                <a:ea typeface="Calibri" panose="020F0502020204030204" pitchFamily="34" charset="0"/>
              </a:rPr>
              <a:t>Through an Annual Meeting for nearly 1,000 health professionals, annual awards, learning communities, and quality improvement projects,</a:t>
            </a:r>
          </a:p>
          <a:p>
            <a:pPr marL="75565" marR="161290">
              <a:spcBef>
                <a:spcPts val="0"/>
              </a:spcBef>
              <a:spcAft>
                <a:spcPts val="0"/>
              </a:spcAft>
            </a:pPr>
            <a:r>
              <a:rPr lang="en-US" sz="1800" dirty="0">
                <a:effectLst/>
                <a:latin typeface="Calibri" panose="020F0502020204030204" pitchFamily="34" charset="0"/>
                <a:ea typeface="Calibri" panose="020F0502020204030204" pitchFamily="34" charset="0"/>
              </a:rPr>
              <a:t> the FMEC inspires medical students to seek careers in family medicine, strengthens academic family medicine through faculty development</a:t>
            </a:r>
          </a:p>
          <a:p>
            <a:pPr marL="75565" marR="161290">
              <a:spcBef>
                <a:spcPts val="0"/>
              </a:spcBef>
              <a:spcAft>
                <a:spcPts val="0"/>
              </a:spcAft>
            </a:pPr>
            <a:r>
              <a:rPr lang="en-US" sz="1800" dirty="0">
                <a:effectLst/>
                <a:latin typeface="Calibri" panose="020F0502020204030204" pitchFamily="34" charset="0"/>
                <a:ea typeface="Calibri" panose="020F0502020204030204" pitchFamily="34" charset="0"/>
              </a:rPr>
              <a:t>and leadership experiences, and stimulates innovative approaches to primary care service delivery.</a:t>
            </a:r>
          </a:p>
          <a:p>
            <a:endParaRPr lang="en-US" dirty="0"/>
          </a:p>
        </p:txBody>
      </p:sp>
      <p:sp>
        <p:nvSpPr>
          <p:cNvPr id="5" name="Title 1">
            <a:extLst>
              <a:ext uri="{FF2B5EF4-FFF2-40B4-BE49-F238E27FC236}">
                <a16:creationId xmlns:a16="http://schemas.microsoft.com/office/drawing/2014/main" id="{8AE7C4A0-4726-F62B-360E-710B250A0CFE}"/>
              </a:ext>
            </a:extLst>
          </p:cNvPr>
          <p:cNvSpPr>
            <a:spLocks noGrp="1"/>
          </p:cNvSpPr>
          <p:nvPr>
            <p:ph type="title"/>
          </p:nvPr>
        </p:nvSpPr>
        <p:spPr>
          <a:xfrm>
            <a:off x="457200" y="274638"/>
            <a:ext cx="8229600" cy="1143000"/>
          </a:xfrm>
        </p:spPr>
        <p:txBody>
          <a:bodyPr/>
          <a:lstStyle/>
          <a:p>
            <a:r>
              <a:rPr lang="en-US" b="1" dirty="0">
                <a:solidFill>
                  <a:srgbClr val="E37222"/>
                </a:solidFill>
              </a:rPr>
              <a:t>What is the FMEC?</a:t>
            </a:r>
          </a:p>
        </p:txBody>
      </p:sp>
      <p:sp>
        <p:nvSpPr>
          <p:cNvPr id="3" name="TextBox 2">
            <a:extLst>
              <a:ext uri="{FF2B5EF4-FFF2-40B4-BE49-F238E27FC236}">
                <a16:creationId xmlns:a16="http://schemas.microsoft.com/office/drawing/2014/main" id="{7D77530A-8BA8-4AF8-3E19-286D3F3CE53F}"/>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336261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4CD056-7823-5C97-90E5-A49A2B1D35CF}"/>
              </a:ext>
            </a:extLst>
          </p:cNvPr>
          <p:cNvPicPr>
            <a:picLocks noChangeAspect="1"/>
          </p:cNvPicPr>
          <p:nvPr/>
        </p:nvPicPr>
        <p:blipFill>
          <a:blip r:embed="rId3"/>
          <a:stretch>
            <a:fillRect/>
          </a:stretch>
        </p:blipFill>
        <p:spPr>
          <a:xfrm>
            <a:off x="228600" y="990600"/>
            <a:ext cx="8611672" cy="1496507"/>
          </a:xfrm>
          <a:prstGeom prst="rect">
            <a:avLst/>
          </a:prstGeom>
        </p:spPr>
      </p:pic>
      <p:pic>
        <p:nvPicPr>
          <p:cNvPr id="6" name="Picture 5" descr="A map of the united states&#10;&#10;Description automatically generated">
            <a:extLst>
              <a:ext uri="{FF2B5EF4-FFF2-40B4-BE49-F238E27FC236}">
                <a16:creationId xmlns:a16="http://schemas.microsoft.com/office/drawing/2014/main" id="{8584EEF3-E83A-49A5-4BBA-56BA218C2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57400"/>
            <a:ext cx="2525071" cy="2590800"/>
          </a:xfrm>
          <a:prstGeom prst="rect">
            <a:avLst/>
          </a:prstGeom>
        </p:spPr>
      </p:pic>
      <p:sp>
        <p:nvSpPr>
          <p:cNvPr id="3" name="Content Placeholder 2">
            <a:extLst>
              <a:ext uri="{FF2B5EF4-FFF2-40B4-BE49-F238E27FC236}">
                <a16:creationId xmlns:a16="http://schemas.microsoft.com/office/drawing/2014/main" id="{1474E0F7-BC81-0482-9B0B-8756E723B21B}"/>
              </a:ext>
            </a:extLst>
          </p:cNvPr>
          <p:cNvSpPr>
            <a:spLocks noGrp="1"/>
          </p:cNvSpPr>
          <p:nvPr>
            <p:ph idx="1"/>
          </p:nvPr>
        </p:nvSpPr>
        <p:spPr>
          <a:xfrm>
            <a:off x="456664" y="2322982"/>
            <a:ext cx="8230672" cy="2426998"/>
          </a:xfrm>
        </p:spPr>
        <p:txBody>
          <a:bodyPr>
            <a:noAutofit/>
          </a:bodyPr>
          <a:lstStyle/>
          <a:p>
            <a:pPr marL="0" indent="0">
              <a:lnSpc>
                <a:spcPct val="150000"/>
              </a:lnSpc>
              <a:buNone/>
            </a:pPr>
            <a:r>
              <a:rPr lang="en-US" sz="1800" dirty="0"/>
              <a:t>FMEC Goals</a:t>
            </a:r>
          </a:p>
          <a:p>
            <a:pPr marL="457200" lvl="1" indent="-228600">
              <a:lnSpc>
                <a:spcPct val="150000"/>
              </a:lnSpc>
              <a:buFont typeface="Arial" panose="020B0604020202020204" pitchFamily="34" charset="0"/>
              <a:buChar char="•"/>
            </a:pPr>
            <a:r>
              <a:rPr lang="en-US" sz="1800" dirty="0"/>
              <a:t>Promote family medicine and primary care to students </a:t>
            </a:r>
          </a:p>
          <a:p>
            <a:pPr marL="457200" lvl="1" indent="-228600">
              <a:lnSpc>
                <a:spcPct val="150000"/>
              </a:lnSpc>
              <a:buFont typeface="Arial" panose="020B0604020202020204" pitchFamily="34" charset="0"/>
              <a:buChar char="•"/>
            </a:pPr>
            <a:r>
              <a:rPr lang="en-US" sz="1800" dirty="0"/>
              <a:t>Support residents as they transition in their careers</a:t>
            </a:r>
          </a:p>
          <a:p>
            <a:pPr marL="457200" lvl="1" indent="-228600">
              <a:lnSpc>
                <a:spcPct val="150000"/>
              </a:lnSpc>
              <a:buFont typeface="Arial" panose="020B0604020202020204" pitchFamily="34" charset="0"/>
              <a:buChar char="•"/>
            </a:pPr>
            <a:r>
              <a:rPr lang="en-US" sz="1800" dirty="0"/>
              <a:t>Strengthen academic family medicine</a:t>
            </a:r>
          </a:p>
          <a:p>
            <a:pPr marL="457200" lvl="1" indent="-228600">
              <a:lnSpc>
                <a:spcPct val="150000"/>
              </a:lnSpc>
              <a:buFont typeface="Arial" panose="020B0604020202020204" pitchFamily="34" charset="0"/>
              <a:buChar char="•"/>
            </a:pPr>
            <a:r>
              <a:rPr lang="en-US" sz="1800" dirty="0"/>
              <a:t>Create and sustain quality improvement initiatives</a:t>
            </a:r>
          </a:p>
          <a:p>
            <a:pPr marL="457200" lvl="1" indent="-228600">
              <a:lnSpc>
                <a:spcPct val="150000"/>
              </a:lnSpc>
              <a:buFont typeface="Arial" panose="020B0604020202020204" pitchFamily="34" charset="0"/>
              <a:buChar char="•"/>
            </a:pPr>
            <a:r>
              <a:rPr lang="en-US" sz="1800" dirty="0"/>
              <a:t>Stimulate innovative approaches to primary care service delivery</a:t>
            </a:r>
          </a:p>
        </p:txBody>
      </p:sp>
      <p:sp>
        <p:nvSpPr>
          <p:cNvPr id="12" name="Title 1">
            <a:extLst>
              <a:ext uri="{FF2B5EF4-FFF2-40B4-BE49-F238E27FC236}">
                <a16:creationId xmlns:a16="http://schemas.microsoft.com/office/drawing/2014/main" id="{22A35077-93A3-5C6D-C700-67B2B17A3765}"/>
              </a:ext>
            </a:extLst>
          </p:cNvPr>
          <p:cNvSpPr>
            <a:spLocks noGrp="1"/>
          </p:cNvSpPr>
          <p:nvPr>
            <p:ph type="title"/>
          </p:nvPr>
        </p:nvSpPr>
        <p:spPr>
          <a:xfrm>
            <a:off x="457200" y="274638"/>
            <a:ext cx="8229600" cy="1143000"/>
          </a:xfrm>
        </p:spPr>
        <p:txBody>
          <a:bodyPr/>
          <a:lstStyle/>
          <a:p>
            <a:r>
              <a:rPr lang="en-US" b="1" dirty="0">
                <a:solidFill>
                  <a:srgbClr val="E37222"/>
                </a:solidFill>
              </a:rPr>
              <a:t>Where do we serve?</a:t>
            </a:r>
          </a:p>
        </p:txBody>
      </p:sp>
      <p:sp>
        <p:nvSpPr>
          <p:cNvPr id="4" name="TextBox 3">
            <a:extLst>
              <a:ext uri="{FF2B5EF4-FFF2-40B4-BE49-F238E27FC236}">
                <a16:creationId xmlns:a16="http://schemas.microsoft.com/office/drawing/2014/main" id="{68E4E3A6-E1B5-2188-D0B4-77BD0031FA4F}"/>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64004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152401" y="2027376"/>
            <a:ext cx="3175175" cy="1652825"/>
          </a:xfrm>
          <a:prstGeom prst="rect">
            <a:avLst/>
          </a:prstGeom>
          <a:noFill/>
          <a:ln>
            <a:noFill/>
          </a:ln>
        </p:spPr>
      </p:pic>
      <p:pic>
        <p:nvPicPr>
          <p:cNvPr id="160" name="Google Shape;160;p28"/>
          <p:cNvPicPr preferRelativeResize="0"/>
          <p:nvPr/>
        </p:nvPicPr>
        <p:blipFill>
          <a:blip r:embed="rId4">
            <a:alphaModFix/>
          </a:blip>
          <a:stretch>
            <a:fillRect/>
          </a:stretch>
        </p:blipFill>
        <p:spPr>
          <a:xfrm>
            <a:off x="3401601" y="2027376"/>
            <a:ext cx="3593109" cy="1652825"/>
          </a:xfrm>
          <a:prstGeom prst="rect">
            <a:avLst/>
          </a:prstGeom>
          <a:noFill/>
          <a:ln>
            <a:noFill/>
          </a:ln>
        </p:spPr>
      </p:pic>
      <p:pic>
        <p:nvPicPr>
          <p:cNvPr id="161" name="Google Shape;161;p28"/>
          <p:cNvPicPr preferRelativeResize="0"/>
          <p:nvPr/>
        </p:nvPicPr>
        <p:blipFill>
          <a:blip r:embed="rId5">
            <a:alphaModFix/>
          </a:blip>
          <a:stretch>
            <a:fillRect/>
          </a:stretch>
        </p:blipFill>
        <p:spPr>
          <a:xfrm>
            <a:off x="609601" y="3832601"/>
            <a:ext cx="4905875" cy="1704425"/>
          </a:xfrm>
          <a:prstGeom prst="rect">
            <a:avLst/>
          </a:prstGeom>
          <a:noFill/>
          <a:ln>
            <a:noFill/>
          </a:ln>
        </p:spPr>
      </p:pic>
      <p:pic>
        <p:nvPicPr>
          <p:cNvPr id="162" name="Google Shape;162;p28"/>
          <p:cNvPicPr preferRelativeResize="0"/>
          <p:nvPr/>
        </p:nvPicPr>
        <p:blipFill>
          <a:blip r:embed="rId6">
            <a:alphaModFix/>
          </a:blip>
          <a:stretch>
            <a:fillRect/>
          </a:stretch>
        </p:blipFill>
        <p:spPr>
          <a:xfrm>
            <a:off x="7070903" y="2027376"/>
            <a:ext cx="1526531" cy="1652825"/>
          </a:xfrm>
          <a:prstGeom prst="rect">
            <a:avLst/>
          </a:prstGeom>
          <a:noFill/>
          <a:ln>
            <a:noFill/>
          </a:ln>
        </p:spPr>
      </p:pic>
      <p:pic>
        <p:nvPicPr>
          <p:cNvPr id="163" name="Google Shape;163;p28"/>
          <p:cNvPicPr preferRelativeResize="0"/>
          <p:nvPr/>
        </p:nvPicPr>
        <p:blipFill>
          <a:blip r:embed="rId7">
            <a:alphaModFix/>
          </a:blip>
          <a:stretch>
            <a:fillRect/>
          </a:stretch>
        </p:blipFill>
        <p:spPr>
          <a:xfrm>
            <a:off x="5599051" y="3875601"/>
            <a:ext cx="2672079" cy="1652825"/>
          </a:xfrm>
          <a:prstGeom prst="rect">
            <a:avLst/>
          </a:prstGeom>
          <a:noFill/>
          <a:ln>
            <a:noFill/>
          </a:ln>
        </p:spPr>
      </p:pic>
      <p:pic>
        <p:nvPicPr>
          <p:cNvPr id="4" name="Google Shape;74;p15">
            <a:extLst>
              <a:ext uri="{FF2B5EF4-FFF2-40B4-BE49-F238E27FC236}">
                <a16:creationId xmlns:a16="http://schemas.microsoft.com/office/drawing/2014/main" id="{CA7815D2-B12A-002A-DD46-989FAD6F9A7E}"/>
              </a:ext>
            </a:extLst>
          </p:cNvPr>
          <p:cNvPicPr preferRelativeResize="0"/>
          <p:nvPr/>
        </p:nvPicPr>
        <p:blipFill>
          <a:blip r:embed="rId8">
            <a:alphaModFix/>
          </a:blip>
          <a:stretch>
            <a:fillRect/>
          </a:stretch>
        </p:blipFill>
        <p:spPr>
          <a:xfrm>
            <a:off x="228600" y="381001"/>
            <a:ext cx="4030000" cy="1450976"/>
          </a:xfrm>
          <a:prstGeom prst="rect">
            <a:avLst/>
          </a:prstGeom>
          <a:noFill/>
          <a:ln>
            <a:noFill/>
          </a:ln>
        </p:spPr>
      </p:pic>
      <p:pic>
        <p:nvPicPr>
          <p:cNvPr id="6" name="Google Shape;73;p15">
            <a:extLst>
              <a:ext uri="{FF2B5EF4-FFF2-40B4-BE49-F238E27FC236}">
                <a16:creationId xmlns:a16="http://schemas.microsoft.com/office/drawing/2014/main" id="{EB9283C8-3845-CA7D-F27A-99DEC5A40F29}"/>
              </a:ext>
            </a:extLst>
          </p:cNvPr>
          <p:cNvPicPr preferRelativeResize="0"/>
          <p:nvPr/>
        </p:nvPicPr>
        <p:blipFill>
          <a:blip r:embed="rId9">
            <a:alphaModFix/>
          </a:blip>
          <a:stretch>
            <a:fillRect/>
          </a:stretch>
        </p:blipFill>
        <p:spPr>
          <a:xfrm>
            <a:off x="5997118" y="140626"/>
            <a:ext cx="2278494" cy="1789050"/>
          </a:xfrm>
          <a:prstGeom prst="rect">
            <a:avLst/>
          </a:prstGeom>
          <a:noFill/>
          <a:ln>
            <a:noFill/>
          </a:ln>
        </p:spPr>
      </p:pic>
      <p:pic>
        <p:nvPicPr>
          <p:cNvPr id="7" name="Google Shape;72;p15">
            <a:extLst>
              <a:ext uri="{FF2B5EF4-FFF2-40B4-BE49-F238E27FC236}">
                <a16:creationId xmlns:a16="http://schemas.microsoft.com/office/drawing/2014/main" id="{F4A95F9C-9BEB-1F03-D6A8-8351515ACA65}"/>
              </a:ext>
            </a:extLst>
          </p:cNvPr>
          <p:cNvPicPr preferRelativeResize="0"/>
          <p:nvPr/>
        </p:nvPicPr>
        <p:blipFill>
          <a:blip r:embed="rId10">
            <a:alphaModFix/>
          </a:blip>
          <a:stretch>
            <a:fillRect/>
          </a:stretch>
        </p:blipFill>
        <p:spPr>
          <a:xfrm>
            <a:off x="4419600" y="140623"/>
            <a:ext cx="1371250" cy="1789053"/>
          </a:xfrm>
          <a:prstGeom prst="rect">
            <a:avLst/>
          </a:prstGeom>
          <a:noFill/>
          <a:ln>
            <a:noFill/>
          </a:ln>
        </p:spPr>
      </p:pic>
      <p:sp>
        <p:nvSpPr>
          <p:cNvPr id="2" name="TextBox 1">
            <a:extLst>
              <a:ext uri="{FF2B5EF4-FFF2-40B4-BE49-F238E27FC236}">
                <a16:creationId xmlns:a16="http://schemas.microsoft.com/office/drawing/2014/main" id="{81F0BE6D-1205-4999-7F61-22BAAD7C69BC}"/>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AF2D78-7C36-86AF-C5E7-AA04DD056861}"/>
              </a:ext>
            </a:extLst>
          </p:cNvPr>
          <p:cNvSpPr txBox="1">
            <a:spLocks/>
          </p:cNvSpPr>
          <p:nvPr/>
        </p:nvSpPr>
        <p:spPr>
          <a:xfrm>
            <a:off x="2501635" y="434677"/>
            <a:ext cx="6337565" cy="639762"/>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What does your scholarship cover?</a:t>
            </a:r>
          </a:p>
        </p:txBody>
      </p:sp>
      <p:sp>
        <p:nvSpPr>
          <p:cNvPr id="6" name="TextBox 5">
            <a:extLst>
              <a:ext uri="{FF2B5EF4-FFF2-40B4-BE49-F238E27FC236}">
                <a16:creationId xmlns:a16="http://schemas.microsoft.com/office/drawing/2014/main" id="{3967C33C-F8E0-268A-A14D-2890A5C9ADCB}"/>
              </a:ext>
            </a:extLst>
          </p:cNvPr>
          <p:cNvSpPr txBox="1"/>
          <p:nvPr/>
        </p:nvSpPr>
        <p:spPr>
          <a:xfrm>
            <a:off x="914400" y="1605424"/>
            <a:ext cx="7619999" cy="3647152"/>
          </a:xfrm>
          <a:prstGeom prst="rect">
            <a:avLst/>
          </a:prstGeom>
          <a:noFill/>
        </p:spPr>
        <p:txBody>
          <a:bodyPr wrap="square">
            <a:spAutoFit/>
          </a:bodyPr>
          <a:lstStyle/>
          <a:p>
            <a:pPr algn="l"/>
            <a:r>
              <a:rPr lang="en-US" sz="2100" b="1" i="0" dirty="0">
                <a:effectLst/>
              </a:rPr>
              <a:t>Your scholarship includes:</a:t>
            </a:r>
            <a:br>
              <a:rPr lang="en-US" sz="2100" b="1" i="0" dirty="0">
                <a:effectLst/>
              </a:rPr>
            </a:br>
            <a:endParaRPr lang="en-US" sz="2100" b="0" i="0" dirty="0">
              <a:effectLst/>
            </a:endParaRPr>
          </a:p>
          <a:p>
            <a:pPr marL="342900" indent="-342900" algn="l">
              <a:buFont typeface="Arial" panose="020B0604020202020204" pitchFamily="34" charset="0"/>
              <a:buChar char="•"/>
            </a:pPr>
            <a:r>
              <a:rPr lang="en-US" sz="2100" b="0" i="0" dirty="0">
                <a:effectLst/>
              </a:rPr>
              <a:t>FMEC membership for one year</a:t>
            </a:r>
          </a:p>
          <a:p>
            <a:pPr marL="342900" indent="-342900" algn="l">
              <a:buFont typeface="Arial" panose="020B0604020202020204" pitchFamily="34" charset="0"/>
              <a:buChar char="•"/>
            </a:pPr>
            <a:r>
              <a:rPr lang="en-US" sz="2100" b="0" i="0" dirty="0">
                <a:effectLst/>
              </a:rPr>
              <a:t>Annual Meeting registration fee</a:t>
            </a:r>
          </a:p>
          <a:p>
            <a:pPr marL="342900" indent="-342900" algn="l">
              <a:buFont typeface="Arial" panose="020B0604020202020204" pitchFamily="34" charset="0"/>
              <a:buChar char="•"/>
            </a:pPr>
            <a:r>
              <a:rPr lang="en-US" sz="2100" b="0" i="0" dirty="0">
                <a:effectLst/>
              </a:rPr>
              <a:t>All conference-provided meals and breaks</a:t>
            </a:r>
          </a:p>
          <a:p>
            <a:pPr marL="342900" indent="-342900" algn="l">
              <a:buFont typeface="Arial" panose="020B0604020202020204" pitchFamily="34" charset="0"/>
              <a:buChar char="•"/>
            </a:pPr>
            <a:r>
              <a:rPr lang="en-US" sz="2100" b="0" i="0" dirty="0">
                <a:effectLst/>
              </a:rPr>
              <a:t>Two (2) nights in the hotel (double bedded room shared with another scholarship student)</a:t>
            </a:r>
          </a:p>
          <a:p>
            <a:pPr marL="342900" indent="-342900" algn="l">
              <a:buFont typeface="Arial" panose="020B0604020202020204" pitchFamily="34" charset="0"/>
              <a:buChar char="•"/>
            </a:pPr>
            <a:r>
              <a:rPr lang="en-US" sz="2100" b="0" i="0" dirty="0">
                <a:effectLst/>
              </a:rPr>
              <a:t>Admittance to Residency Fair and all academic programming</a:t>
            </a:r>
          </a:p>
          <a:p>
            <a:pPr marL="342900" indent="-342900" algn="l">
              <a:buFont typeface="Arial" panose="020B0604020202020204" pitchFamily="34" charset="0"/>
              <a:buChar char="•"/>
            </a:pPr>
            <a:r>
              <a:rPr lang="en-US" sz="2100" b="0" i="0" dirty="0">
                <a:effectLst/>
              </a:rPr>
              <a:t>One-on-one support from the FMEC Student Coordinator</a:t>
            </a:r>
          </a:p>
          <a:p>
            <a:pPr marL="342900" indent="-342900" algn="l">
              <a:buFont typeface="Arial" panose="020B0604020202020204" pitchFamily="34" charset="0"/>
              <a:buChar char="•"/>
            </a:pPr>
            <a:r>
              <a:rPr lang="en-US" sz="2100" b="0" i="0" dirty="0">
                <a:effectLst/>
              </a:rPr>
              <a:t>A pre-meeting orientation and Q&amp;A session to prepare you for the meeting</a:t>
            </a:r>
          </a:p>
        </p:txBody>
      </p:sp>
      <p:sp>
        <p:nvSpPr>
          <p:cNvPr id="7" name="TextBox 6">
            <a:extLst>
              <a:ext uri="{FF2B5EF4-FFF2-40B4-BE49-F238E27FC236}">
                <a16:creationId xmlns:a16="http://schemas.microsoft.com/office/drawing/2014/main" id="{1B19563C-265C-A344-27D4-D5E0C431A7B7}"/>
              </a:ext>
            </a:extLst>
          </p:cNvPr>
          <p:cNvSpPr txBox="1"/>
          <p:nvPr/>
        </p:nvSpPr>
        <p:spPr>
          <a:xfrm>
            <a:off x="914400" y="5420190"/>
            <a:ext cx="7239000" cy="707886"/>
          </a:xfrm>
          <a:prstGeom prst="rect">
            <a:avLst/>
          </a:prstGeom>
          <a:noFill/>
        </p:spPr>
        <p:txBody>
          <a:bodyPr wrap="square">
            <a:spAutoFit/>
          </a:bodyPr>
          <a:lstStyle/>
          <a:p>
            <a:pPr algn="ctr"/>
            <a:r>
              <a:rPr lang="en-US" sz="2000" b="1" i="1" dirty="0">
                <a:solidFill>
                  <a:srgbClr val="2AABA2"/>
                </a:solidFill>
                <a:effectLst/>
              </a:rPr>
              <a:t>Travel to the conference and parking are not covered.</a:t>
            </a:r>
          </a:p>
          <a:p>
            <a:pPr algn="ctr"/>
            <a:r>
              <a:rPr lang="en-US" sz="2000" b="1" i="1" dirty="0">
                <a:solidFill>
                  <a:srgbClr val="2AABA2"/>
                </a:solidFill>
              </a:rPr>
              <a:t>Incidentals are not covered.</a:t>
            </a:r>
            <a:endParaRPr lang="en-US" sz="2000" b="0" i="1" dirty="0">
              <a:solidFill>
                <a:srgbClr val="2AABA2"/>
              </a:solidFill>
              <a:effectLst/>
            </a:endParaRPr>
          </a:p>
        </p:txBody>
      </p:sp>
      <p:pic>
        <p:nvPicPr>
          <p:cNvPr id="10" name="Picture 9" descr="A black text with gold and red stars&#10;&#10;Description automatically generated">
            <a:extLst>
              <a:ext uri="{FF2B5EF4-FFF2-40B4-BE49-F238E27FC236}">
                <a16:creationId xmlns:a16="http://schemas.microsoft.com/office/drawing/2014/main" id="{2A0EFE16-C795-F340-F174-57D37E6D6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5087"/>
            <a:ext cx="1968235" cy="1378943"/>
          </a:xfrm>
          <a:prstGeom prst="rect">
            <a:avLst/>
          </a:prstGeom>
        </p:spPr>
      </p:pic>
      <p:sp>
        <p:nvSpPr>
          <p:cNvPr id="2" name="TextBox 1">
            <a:extLst>
              <a:ext uri="{FF2B5EF4-FFF2-40B4-BE49-F238E27FC236}">
                <a16:creationId xmlns:a16="http://schemas.microsoft.com/office/drawing/2014/main" id="{BD90315F-3E6D-E0A9-E983-4B85FF5625F4}"/>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43143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525F7A-37B1-A35F-63EB-D3F433C15C45}"/>
              </a:ext>
            </a:extLst>
          </p:cNvPr>
          <p:cNvSpPr txBox="1">
            <a:spLocks/>
          </p:cNvSpPr>
          <p:nvPr/>
        </p:nvSpPr>
        <p:spPr>
          <a:xfrm>
            <a:off x="457200" y="533400"/>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Which hotels have FMEC Student Blocks?</a:t>
            </a:r>
          </a:p>
        </p:txBody>
      </p:sp>
      <p:sp>
        <p:nvSpPr>
          <p:cNvPr id="8" name="TextBox 7">
            <a:extLst>
              <a:ext uri="{FF2B5EF4-FFF2-40B4-BE49-F238E27FC236}">
                <a16:creationId xmlns:a16="http://schemas.microsoft.com/office/drawing/2014/main" id="{F491CE3C-668A-C077-FAC5-07056717012A}"/>
              </a:ext>
            </a:extLst>
          </p:cNvPr>
          <p:cNvSpPr txBox="1"/>
          <p:nvPr/>
        </p:nvSpPr>
        <p:spPr>
          <a:xfrm>
            <a:off x="1127413" y="1499989"/>
            <a:ext cx="2743200" cy="923330"/>
          </a:xfrm>
          <a:prstGeom prst="rect">
            <a:avLst/>
          </a:prstGeom>
          <a:noFill/>
        </p:spPr>
        <p:txBody>
          <a:bodyPr wrap="square">
            <a:spAutoFit/>
          </a:bodyPr>
          <a:lstStyle/>
          <a:p>
            <a:pPr algn="ctr"/>
            <a:r>
              <a:rPr lang="en-US" b="1" i="0" dirty="0">
                <a:solidFill>
                  <a:srgbClr val="2AABA2"/>
                </a:solidFill>
                <a:effectLst/>
                <a:latin typeface="Roboto" panose="02000000000000000000" pitchFamily="2" charset="0"/>
              </a:rPr>
              <a:t>Omni Providence Hotel </a:t>
            </a:r>
          </a:p>
          <a:p>
            <a:pPr algn="ctr"/>
            <a:r>
              <a:rPr lang="en-US" b="0" i="0" dirty="0">
                <a:effectLst/>
                <a:latin typeface="Roboto" panose="02000000000000000000" pitchFamily="2" charset="0"/>
              </a:rPr>
              <a:t>1 West Exchange Street Providence, RI 02903</a:t>
            </a:r>
            <a:endParaRPr lang="en-US" dirty="0"/>
          </a:p>
        </p:txBody>
      </p:sp>
      <p:sp>
        <p:nvSpPr>
          <p:cNvPr id="10" name="TextBox 9">
            <a:extLst>
              <a:ext uri="{FF2B5EF4-FFF2-40B4-BE49-F238E27FC236}">
                <a16:creationId xmlns:a16="http://schemas.microsoft.com/office/drawing/2014/main" id="{AA71E1AB-BDED-B4FC-B9ED-92315B8913E0}"/>
              </a:ext>
            </a:extLst>
          </p:cNvPr>
          <p:cNvSpPr txBox="1"/>
          <p:nvPr/>
        </p:nvSpPr>
        <p:spPr>
          <a:xfrm>
            <a:off x="5264727" y="1499989"/>
            <a:ext cx="2992582" cy="923330"/>
          </a:xfrm>
          <a:prstGeom prst="rect">
            <a:avLst/>
          </a:prstGeom>
          <a:noFill/>
        </p:spPr>
        <p:txBody>
          <a:bodyPr wrap="square">
            <a:spAutoFit/>
          </a:bodyPr>
          <a:lstStyle/>
          <a:p>
            <a:pPr algn="ctr"/>
            <a:r>
              <a:rPr lang="en-US" b="1" i="0" dirty="0">
                <a:solidFill>
                  <a:srgbClr val="2AABA2"/>
                </a:solidFill>
                <a:effectLst/>
                <a:latin typeface="Roboto" panose="02000000000000000000" pitchFamily="2" charset="0"/>
              </a:rPr>
              <a:t>Graduate Providence Hotel</a:t>
            </a:r>
          </a:p>
          <a:p>
            <a:pPr algn="ctr"/>
            <a:r>
              <a:rPr lang="en-US" b="0" i="0" dirty="0">
                <a:effectLst/>
                <a:latin typeface="Roboto" panose="02000000000000000000" pitchFamily="2" charset="0"/>
              </a:rPr>
              <a:t>11 Dorrance Street</a:t>
            </a:r>
          </a:p>
          <a:p>
            <a:pPr algn="ctr"/>
            <a:r>
              <a:rPr lang="en-US" b="0" i="0" dirty="0">
                <a:effectLst/>
                <a:latin typeface="Roboto" panose="02000000000000000000" pitchFamily="2" charset="0"/>
              </a:rPr>
              <a:t>Providence, RI 02903</a:t>
            </a:r>
            <a:endParaRPr lang="en-US" dirty="0"/>
          </a:p>
        </p:txBody>
      </p:sp>
      <p:pic>
        <p:nvPicPr>
          <p:cNvPr id="1026" name="Picture 2" descr="Omni Providence Hotel">
            <a:extLst>
              <a:ext uri="{FF2B5EF4-FFF2-40B4-BE49-F238E27FC236}">
                <a16:creationId xmlns:a16="http://schemas.microsoft.com/office/drawing/2014/main" id="{3C54D48E-90E0-EFC9-18DB-5B1AE14D235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67" r="11274"/>
          <a:stretch/>
        </p:blipFill>
        <p:spPr bwMode="auto">
          <a:xfrm>
            <a:off x="1066799" y="2673018"/>
            <a:ext cx="3048001" cy="2131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Exterior Graduate Providence">
            <a:extLst>
              <a:ext uri="{FF2B5EF4-FFF2-40B4-BE49-F238E27FC236}">
                <a16:creationId xmlns:a16="http://schemas.microsoft.com/office/drawing/2014/main" id="{432C1B72-E505-614E-9422-7904A36C60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593" y="2662627"/>
            <a:ext cx="2990850" cy="2125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230105-808A-E72F-FCC7-466339148D11}"/>
              </a:ext>
            </a:extLst>
          </p:cNvPr>
          <p:cNvSpPr txBox="1"/>
          <p:nvPr/>
        </p:nvSpPr>
        <p:spPr>
          <a:xfrm>
            <a:off x="1127413" y="5124271"/>
            <a:ext cx="7072192" cy="1200329"/>
          </a:xfrm>
          <a:prstGeom prst="rect">
            <a:avLst/>
          </a:prstGeom>
          <a:noFill/>
        </p:spPr>
        <p:txBody>
          <a:bodyPr wrap="none" rtlCol="0">
            <a:spAutoFit/>
          </a:bodyPr>
          <a:lstStyle/>
          <a:p>
            <a:pPr algn="ctr"/>
            <a:r>
              <a:rPr lang="en-US" dirty="0"/>
              <a:t>Your scholarship confirmation letter stated which hotel you are staying in.</a:t>
            </a:r>
          </a:p>
          <a:p>
            <a:pPr algn="ctr"/>
            <a:r>
              <a:rPr lang="en-US" dirty="0"/>
              <a:t>If you have any questions, please contact Jennifer Stamper:</a:t>
            </a:r>
          </a:p>
          <a:p>
            <a:pPr algn="ctr"/>
            <a:r>
              <a:rPr lang="en-US" dirty="0">
                <a:hlinkClick r:id="rId5"/>
              </a:rPr>
              <a:t>jennifer.stamper@fmec.net</a:t>
            </a:r>
            <a:endParaRPr lang="en-US" dirty="0"/>
          </a:p>
          <a:p>
            <a:pPr algn="ctr"/>
            <a:endParaRPr lang="en-US" dirty="0"/>
          </a:p>
        </p:txBody>
      </p:sp>
      <p:sp>
        <p:nvSpPr>
          <p:cNvPr id="2" name="TextBox 1">
            <a:extLst>
              <a:ext uri="{FF2B5EF4-FFF2-40B4-BE49-F238E27FC236}">
                <a16:creationId xmlns:a16="http://schemas.microsoft.com/office/drawing/2014/main" id="{DE4EA230-73E9-9302-B16B-D6293F0CB471}"/>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2863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C288-9A8B-CEE7-F58B-44569A563CD9}"/>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Navigating the FMEC Annual Meeting</a:t>
            </a:r>
          </a:p>
          <a:p>
            <a:r>
              <a:rPr lang="en-US" sz="2800" b="1" dirty="0">
                <a:solidFill>
                  <a:srgbClr val="2AABA2"/>
                </a:solidFill>
              </a:rPr>
              <a:t>Schedule at a Glance</a:t>
            </a:r>
          </a:p>
        </p:txBody>
      </p:sp>
      <p:sp>
        <p:nvSpPr>
          <p:cNvPr id="9" name="TextBox 8">
            <a:extLst>
              <a:ext uri="{FF2B5EF4-FFF2-40B4-BE49-F238E27FC236}">
                <a16:creationId xmlns:a16="http://schemas.microsoft.com/office/drawing/2014/main" id="{CD23F275-D8FD-5FAB-DC27-33059AA538F9}"/>
              </a:ext>
            </a:extLst>
          </p:cNvPr>
          <p:cNvSpPr txBox="1"/>
          <p:nvPr/>
        </p:nvSpPr>
        <p:spPr>
          <a:xfrm>
            <a:off x="152400" y="1524000"/>
            <a:ext cx="4495800" cy="3038139"/>
          </a:xfrm>
          <a:prstGeom prst="rect">
            <a:avLst/>
          </a:prstGeom>
          <a:noFill/>
        </p:spPr>
        <p:txBody>
          <a:bodyPr wrap="square" rtlCol="0">
            <a:spAutoFit/>
          </a:bodyPr>
          <a:lstStyle/>
          <a:p>
            <a:pPr>
              <a:lnSpc>
                <a:spcPts val="2100"/>
              </a:lnSpc>
            </a:pPr>
            <a:r>
              <a:rPr lang="en-US" sz="1500" b="1" dirty="0"/>
              <a:t>FRIDAY, OCTOBER 13 </a:t>
            </a:r>
          </a:p>
          <a:p>
            <a:pPr>
              <a:lnSpc>
                <a:spcPts val="2100"/>
              </a:lnSpc>
            </a:pPr>
            <a:r>
              <a:rPr lang="en-US" sz="1500" dirty="0"/>
              <a:t>7:00 am - 8:30 pm  Registration</a:t>
            </a:r>
          </a:p>
          <a:p>
            <a:pPr>
              <a:lnSpc>
                <a:spcPts val="2100"/>
              </a:lnSpc>
            </a:pPr>
            <a:r>
              <a:rPr lang="en-US" sz="1500" dirty="0"/>
              <a:t>8:00 am - 12:00 pm  </a:t>
            </a:r>
            <a:r>
              <a:rPr lang="en-US" sz="1500" dirty="0" err="1"/>
              <a:t>Preconferences</a:t>
            </a:r>
            <a:r>
              <a:rPr lang="en-US" sz="1500" dirty="0"/>
              <a:t> </a:t>
            </a:r>
          </a:p>
          <a:p>
            <a:pPr>
              <a:lnSpc>
                <a:spcPts val="2100"/>
              </a:lnSpc>
            </a:pPr>
            <a:r>
              <a:rPr lang="en-US" sz="1500" dirty="0"/>
              <a:t>10:00 am - 1:00 pm  Residency Fair Set-up </a:t>
            </a:r>
          </a:p>
          <a:p>
            <a:pPr>
              <a:lnSpc>
                <a:spcPts val="2100"/>
              </a:lnSpc>
            </a:pPr>
            <a:r>
              <a:rPr lang="en-US" sz="1500" dirty="0"/>
              <a:t>11:00 am - 3:00 pm  Welcome Lounge </a:t>
            </a:r>
          </a:p>
          <a:p>
            <a:pPr>
              <a:lnSpc>
                <a:spcPts val="2100"/>
              </a:lnSpc>
            </a:pPr>
            <a:r>
              <a:rPr lang="en-US" sz="1500" dirty="0"/>
              <a:t>3:00 pm - 5:30 pm  Exhibitor Booth Hours </a:t>
            </a:r>
          </a:p>
          <a:p>
            <a:pPr>
              <a:lnSpc>
                <a:spcPts val="2100"/>
              </a:lnSpc>
            </a:pPr>
            <a:r>
              <a:rPr lang="en-US" sz="1500" dirty="0"/>
              <a:t>1:00 pm - 4:45 pm  Academic Presentations</a:t>
            </a:r>
          </a:p>
          <a:p>
            <a:pPr>
              <a:lnSpc>
                <a:spcPts val="2100"/>
              </a:lnSpc>
            </a:pPr>
            <a:r>
              <a:rPr lang="en-US" sz="1500" dirty="0"/>
              <a:t>3:15 pm - 3:45 pm  Afternoon Break (visit the exhibits)  </a:t>
            </a:r>
          </a:p>
          <a:p>
            <a:pPr>
              <a:lnSpc>
                <a:spcPts val="2100"/>
              </a:lnSpc>
            </a:pPr>
            <a:r>
              <a:rPr lang="en-US" sz="1500" dirty="0"/>
              <a:t>4:45 pm - 5:30 pm  Evening Break (visit the exhibits)</a:t>
            </a:r>
          </a:p>
          <a:p>
            <a:pPr>
              <a:lnSpc>
                <a:spcPts val="2100"/>
              </a:lnSpc>
            </a:pPr>
            <a:r>
              <a:rPr lang="en-US" sz="1500" dirty="0"/>
              <a:t>5:30 pm - 7:00 pm  Welcome, Dinner, Awards, Plenary</a:t>
            </a:r>
          </a:p>
          <a:p>
            <a:pPr>
              <a:lnSpc>
                <a:spcPts val="2100"/>
              </a:lnSpc>
            </a:pPr>
            <a:r>
              <a:rPr lang="en-US" sz="1500" dirty="0"/>
              <a:t>7:00 pm - 9:00 pm  Residency Fair</a:t>
            </a:r>
          </a:p>
        </p:txBody>
      </p:sp>
      <p:sp>
        <p:nvSpPr>
          <p:cNvPr id="11" name="TextBox 10">
            <a:extLst>
              <a:ext uri="{FF2B5EF4-FFF2-40B4-BE49-F238E27FC236}">
                <a16:creationId xmlns:a16="http://schemas.microsoft.com/office/drawing/2014/main" id="{10921C39-61C2-6E00-FE83-E242047E571D}"/>
              </a:ext>
            </a:extLst>
          </p:cNvPr>
          <p:cNvSpPr txBox="1"/>
          <p:nvPr/>
        </p:nvSpPr>
        <p:spPr>
          <a:xfrm>
            <a:off x="4724400" y="1524000"/>
            <a:ext cx="4267200" cy="3038139"/>
          </a:xfrm>
          <a:prstGeom prst="rect">
            <a:avLst/>
          </a:prstGeom>
          <a:noFill/>
        </p:spPr>
        <p:txBody>
          <a:bodyPr wrap="square">
            <a:spAutoFit/>
          </a:bodyPr>
          <a:lstStyle/>
          <a:p>
            <a:pPr>
              <a:lnSpc>
                <a:spcPts val="2100"/>
              </a:lnSpc>
            </a:pPr>
            <a:r>
              <a:rPr lang="en-US" sz="1500" b="1" dirty="0"/>
              <a:t>SATURDAY, OCTOBER 13 </a:t>
            </a:r>
            <a:endParaRPr lang="en-US" sz="1500" dirty="0"/>
          </a:p>
          <a:p>
            <a:pPr>
              <a:lnSpc>
                <a:spcPts val="2100"/>
              </a:lnSpc>
            </a:pPr>
            <a:r>
              <a:rPr lang="en-US" sz="1500" dirty="0"/>
              <a:t>7:00 am - 7:45 am  Breakfast Table Discussions </a:t>
            </a:r>
          </a:p>
          <a:p>
            <a:pPr>
              <a:lnSpc>
                <a:spcPts val="2100"/>
              </a:lnSpc>
            </a:pPr>
            <a:r>
              <a:rPr lang="en-US" sz="1500" dirty="0"/>
              <a:t>7:45 am - 9:15 am  Welcome, Awards and Plenary 9:00 am - 5:00 pm  Exhibitor Booth Hours </a:t>
            </a:r>
          </a:p>
          <a:p>
            <a:pPr>
              <a:lnSpc>
                <a:spcPts val="2100"/>
              </a:lnSpc>
            </a:pPr>
            <a:r>
              <a:rPr lang="en-US" sz="1500" dirty="0"/>
              <a:t>9:15 am - 9:45 am  Morning Break (visit the exhibits) 9:45 am - 12:00 pm  Academic Presentations</a:t>
            </a:r>
          </a:p>
          <a:p>
            <a:pPr>
              <a:lnSpc>
                <a:spcPts val="2100"/>
              </a:lnSpc>
            </a:pPr>
            <a:r>
              <a:rPr lang="en-US" sz="1500" dirty="0"/>
              <a:t>12:00 pm - 2:00 pm  Poster Sessions #1 and #2, Clinical Camp Sessions,   Visit Exhibits, Lunch </a:t>
            </a:r>
          </a:p>
          <a:p>
            <a:pPr>
              <a:lnSpc>
                <a:spcPts val="2100"/>
              </a:lnSpc>
            </a:pPr>
            <a:r>
              <a:rPr lang="en-US" sz="1500" dirty="0"/>
              <a:t>2:00 pm - 4:15 pm  Academic Presentations </a:t>
            </a:r>
          </a:p>
          <a:p>
            <a:pPr>
              <a:lnSpc>
                <a:spcPts val="2100"/>
              </a:lnSpc>
            </a:pPr>
            <a:r>
              <a:rPr lang="en-US" sz="1500" dirty="0"/>
              <a:t>4:15 pm - 4:45 pm  Afternoon Break (visit exhibits) </a:t>
            </a:r>
          </a:p>
          <a:p>
            <a:pPr>
              <a:lnSpc>
                <a:spcPts val="2100"/>
              </a:lnSpc>
            </a:pPr>
            <a:r>
              <a:rPr lang="en-US" sz="1500" dirty="0"/>
              <a:t>4:45 pm - 6:45 pm  Residency Fair</a:t>
            </a:r>
          </a:p>
        </p:txBody>
      </p:sp>
      <p:cxnSp>
        <p:nvCxnSpPr>
          <p:cNvPr id="4" name="Straight Connector 3">
            <a:extLst>
              <a:ext uri="{FF2B5EF4-FFF2-40B4-BE49-F238E27FC236}">
                <a16:creationId xmlns:a16="http://schemas.microsoft.com/office/drawing/2014/main" id="{D9FDAE27-B89E-6FE9-4E0D-807119B3E3CA}"/>
              </a:ext>
            </a:extLst>
          </p:cNvPr>
          <p:cNvCxnSpPr>
            <a:cxnSpLocks/>
          </p:cNvCxnSpPr>
          <p:nvPr/>
        </p:nvCxnSpPr>
        <p:spPr>
          <a:xfrm flipV="1">
            <a:off x="4572000" y="1676400"/>
            <a:ext cx="0" cy="2667000"/>
          </a:xfrm>
          <a:prstGeom prst="line">
            <a:avLst/>
          </a:prstGeom>
          <a:ln w="28575">
            <a:solidFill>
              <a:srgbClr val="2AABA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C84DF0-47C6-2504-BD83-BFF3065BDA5B}"/>
              </a:ext>
            </a:extLst>
          </p:cNvPr>
          <p:cNvSpPr txBox="1"/>
          <p:nvPr/>
        </p:nvSpPr>
        <p:spPr>
          <a:xfrm>
            <a:off x="3200400" y="4726449"/>
            <a:ext cx="4495800" cy="1422312"/>
          </a:xfrm>
          <a:prstGeom prst="rect">
            <a:avLst/>
          </a:prstGeom>
          <a:noFill/>
        </p:spPr>
        <p:txBody>
          <a:bodyPr wrap="square" rtlCol="0">
            <a:spAutoFit/>
          </a:bodyPr>
          <a:lstStyle/>
          <a:p>
            <a:pPr>
              <a:lnSpc>
                <a:spcPts val="2100"/>
              </a:lnSpc>
            </a:pPr>
            <a:r>
              <a:rPr lang="en-US" sz="1500" b="1" dirty="0"/>
              <a:t>SUNDAY, OCTOBER 15 </a:t>
            </a:r>
          </a:p>
          <a:p>
            <a:pPr>
              <a:lnSpc>
                <a:spcPts val="2100"/>
              </a:lnSpc>
            </a:pPr>
            <a:r>
              <a:rPr lang="en-US" sz="1500" dirty="0"/>
              <a:t>7:30 am   Breakfast</a:t>
            </a:r>
          </a:p>
          <a:p>
            <a:pPr>
              <a:lnSpc>
                <a:spcPts val="2100"/>
              </a:lnSpc>
            </a:pPr>
            <a:r>
              <a:rPr lang="en-US" sz="1500" dirty="0"/>
              <a:t>7:30 am - 9:00 am Welcome, Awards and Plenary </a:t>
            </a:r>
          </a:p>
          <a:p>
            <a:pPr>
              <a:lnSpc>
                <a:spcPts val="2100"/>
              </a:lnSpc>
            </a:pPr>
            <a:r>
              <a:rPr lang="en-US" sz="1500" dirty="0"/>
              <a:t>9:00 am - 12:30 pm  Academic Presentations</a:t>
            </a:r>
          </a:p>
          <a:p>
            <a:pPr>
              <a:lnSpc>
                <a:spcPts val="2100"/>
              </a:lnSpc>
            </a:pPr>
            <a:r>
              <a:rPr lang="en-US" sz="1500" dirty="0"/>
              <a:t>12:30 pm   Conference Concludes</a:t>
            </a:r>
          </a:p>
        </p:txBody>
      </p:sp>
      <p:sp>
        <p:nvSpPr>
          <p:cNvPr id="3" name="TextBox 2">
            <a:extLst>
              <a:ext uri="{FF2B5EF4-FFF2-40B4-BE49-F238E27FC236}">
                <a16:creationId xmlns:a16="http://schemas.microsoft.com/office/drawing/2014/main" id="{1D04DC7F-AA69-FB08-AC1D-FB21FE7C1E59}"/>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60670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241B2DB-9DB9-7AC5-C66B-ED28B9C98F2B}"/>
              </a:ext>
            </a:extLst>
          </p:cNvPr>
          <p:cNvPicPr>
            <a:picLocks noChangeAspect="1"/>
          </p:cNvPicPr>
          <p:nvPr/>
        </p:nvPicPr>
        <p:blipFill rotWithShape="1">
          <a:blip r:embed="rId3"/>
          <a:srcRect b="4759"/>
          <a:stretch/>
        </p:blipFill>
        <p:spPr>
          <a:xfrm>
            <a:off x="5610892" y="964633"/>
            <a:ext cx="3240531" cy="5105400"/>
          </a:xfrm>
          <a:prstGeom prst="rect">
            <a:avLst/>
          </a:prstGeom>
        </p:spPr>
      </p:pic>
      <p:sp>
        <p:nvSpPr>
          <p:cNvPr id="25" name="Title 1">
            <a:extLst>
              <a:ext uri="{FF2B5EF4-FFF2-40B4-BE49-F238E27FC236}">
                <a16:creationId xmlns:a16="http://schemas.microsoft.com/office/drawing/2014/main" id="{8B0FCC35-2BA1-09FC-51F2-5E5FB6C4CEB3}"/>
              </a:ext>
            </a:extLst>
          </p:cNvPr>
          <p:cNvSpPr txBox="1">
            <a:spLocks/>
          </p:cNvSpPr>
          <p:nvPr/>
        </p:nvSpPr>
        <p:spPr>
          <a:xfrm>
            <a:off x="457200" y="274638"/>
            <a:ext cx="8229600" cy="1143000"/>
          </a:xfrm>
          <a:prstGeom prst="rect">
            <a:avLst/>
          </a:prstGeom>
        </p:spPr>
        <p:txBody>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a:solidFill>
                  <a:srgbClr val="E37222"/>
                </a:solidFill>
              </a:rPr>
              <a:t>Navigating the FMEC Annual Meeting</a:t>
            </a:r>
          </a:p>
        </p:txBody>
      </p:sp>
      <p:sp>
        <p:nvSpPr>
          <p:cNvPr id="27" name="Content Placeholder 2">
            <a:extLst>
              <a:ext uri="{FF2B5EF4-FFF2-40B4-BE49-F238E27FC236}">
                <a16:creationId xmlns:a16="http://schemas.microsoft.com/office/drawing/2014/main" id="{CFCA3AE0-7325-91D7-783F-AADF22047950}"/>
              </a:ext>
            </a:extLst>
          </p:cNvPr>
          <p:cNvSpPr txBox="1">
            <a:spLocks/>
          </p:cNvSpPr>
          <p:nvPr/>
        </p:nvSpPr>
        <p:spPr>
          <a:xfrm>
            <a:off x="672304" y="1417638"/>
            <a:ext cx="4937033" cy="4221162"/>
          </a:xfrm>
          <a:prstGeom prst="rect">
            <a:avLst/>
          </a:prstGeom>
        </p:spPr>
        <p:txBody>
          <a:bodyPr>
            <a:noAutofit/>
          </a:bodyPr>
          <a:lstStyle>
            <a:lvl1pPr marL="257244" indent="-257244" algn="l" defTabSz="685983"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479" indent="-171496" algn="l" defTabSz="6859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Font typeface="Arial" pitchFamily="34" charset="0"/>
              <a:buNone/>
            </a:pPr>
            <a:r>
              <a:rPr lang="en-US" sz="1800" b="1" u="sng" dirty="0"/>
              <a:t>Educational Programming:</a:t>
            </a:r>
          </a:p>
          <a:p>
            <a:pPr marL="0" indent="0">
              <a:buFont typeface="Arial" pitchFamily="34" charset="0"/>
              <a:buNone/>
            </a:pPr>
            <a:r>
              <a:rPr lang="en-US" sz="1800" dirty="0"/>
              <a:t>Workshops and Seminars are 1 hour.  </a:t>
            </a:r>
            <a:br>
              <a:rPr lang="en-US" sz="1800" dirty="0"/>
            </a:br>
            <a:r>
              <a:rPr lang="en-US" sz="1800" dirty="0"/>
              <a:t>(some may be 90 minutes)</a:t>
            </a:r>
            <a:br>
              <a:rPr lang="en-US" sz="1800" dirty="0"/>
            </a:br>
            <a:endParaRPr lang="en-US" sz="1800" dirty="0"/>
          </a:p>
          <a:p>
            <a:pPr marL="0" indent="0">
              <a:buFont typeface="Arial" pitchFamily="34" charset="0"/>
              <a:buNone/>
            </a:pPr>
            <a:r>
              <a:rPr lang="en-US" sz="1800" dirty="0"/>
              <a:t>Research and QI = 30 mins (2 per 1-hour block)</a:t>
            </a:r>
            <a:br>
              <a:rPr lang="en-US" sz="1800" dirty="0"/>
            </a:br>
            <a:endParaRPr lang="en-US" sz="1800" dirty="0"/>
          </a:p>
          <a:p>
            <a:pPr marL="0" indent="0">
              <a:buFont typeface="Arial" pitchFamily="34" charset="0"/>
              <a:buNone/>
            </a:pPr>
            <a:r>
              <a:rPr lang="en-US" sz="1800" dirty="0"/>
              <a:t>Lecture Discussions = 20 mins (3 per 1-hour block)</a:t>
            </a:r>
            <a:br>
              <a:rPr lang="en-US" sz="1800" dirty="0"/>
            </a:br>
            <a:endParaRPr lang="en-US" sz="1800" dirty="0"/>
          </a:p>
          <a:p>
            <a:pPr marL="0" indent="0">
              <a:buFont typeface="Arial" pitchFamily="34" charset="0"/>
              <a:buNone/>
            </a:pPr>
            <a:r>
              <a:rPr lang="en-US" sz="1800" dirty="0"/>
              <a:t>Papers = 15 mins (4 per 1-hour block)</a:t>
            </a:r>
            <a:br>
              <a:rPr lang="en-US" sz="1800" dirty="0"/>
            </a:br>
            <a:endParaRPr lang="en-US" sz="1800" dirty="0"/>
          </a:p>
          <a:p>
            <a:pPr marL="0" indent="0">
              <a:buFont typeface="Arial" pitchFamily="34" charset="0"/>
              <a:buNone/>
            </a:pPr>
            <a:r>
              <a:rPr lang="en-US" sz="1800" dirty="0"/>
              <a:t>Clinical Success Stories, Power Stories, </a:t>
            </a:r>
            <a:br>
              <a:rPr lang="en-US" sz="1800" dirty="0"/>
            </a:br>
            <a:r>
              <a:rPr lang="en-US" sz="1800" dirty="0"/>
              <a:t>Speed Presentations = 5-7 mins</a:t>
            </a:r>
          </a:p>
        </p:txBody>
      </p:sp>
      <p:sp>
        <p:nvSpPr>
          <p:cNvPr id="2" name="TextBox 1">
            <a:extLst>
              <a:ext uri="{FF2B5EF4-FFF2-40B4-BE49-F238E27FC236}">
                <a16:creationId xmlns:a16="http://schemas.microsoft.com/office/drawing/2014/main" id="{DDAD5BB6-D55A-2FAC-86A5-D1C1AB15DB51}"/>
              </a:ext>
            </a:extLst>
          </p:cNvPr>
          <p:cNvSpPr txBox="1"/>
          <p:nvPr/>
        </p:nvSpPr>
        <p:spPr>
          <a:xfrm>
            <a:off x="3773927" y="6348984"/>
            <a:ext cx="1596143" cy="369332"/>
          </a:xfrm>
          <a:prstGeom prst="rect">
            <a:avLst/>
          </a:prstGeom>
          <a:noFill/>
        </p:spPr>
        <p:txBody>
          <a:bodyPr wrap="none" rtlCol="0">
            <a:spAutoFit/>
          </a:bodyPr>
          <a:lstStyle/>
          <a:p>
            <a:r>
              <a:rPr lang="en-US" b="1" dirty="0">
                <a:solidFill>
                  <a:schemeClr val="bg1"/>
                </a:solidFill>
              </a:rPr>
              <a:t>www.fmec.net</a:t>
            </a:r>
          </a:p>
        </p:txBody>
      </p:sp>
    </p:spTree>
    <p:extLst>
      <p:ext uri="{BB962C8B-B14F-4D97-AF65-F5344CB8AC3E}">
        <p14:creationId xmlns:p14="http://schemas.microsoft.com/office/powerpoint/2010/main" val="1208009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2188</Words>
  <Application>Microsoft Office PowerPoint</Application>
  <PresentationFormat>On-screen Show (4:3)</PresentationFormat>
  <Paragraphs>275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Roboto</vt:lpstr>
      <vt:lpstr>Symbol</vt:lpstr>
      <vt:lpstr>Office Theme</vt:lpstr>
      <vt:lpstr>PowerPoint Presentation</vt:lpstr>
      <vt:lpstr>PowerPoint Presentation</vt:lpstr>
      <vt:lpstr>What is the FMEC?</vt:lpstr>
      <vt:lpstr>Where do we 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from the AAFP</vt:lpstr>
      <vt:lpstr>PowerPoint Presentation</vt:lpstr>
      <vt:lpstr>PowerPoint Presentation</vt:lpstr>
      <vt:lpstr>Questions about the FMEC or the Meeting?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FMEC Annual Meeting</dc:title>
  <dc:creator>Jennifer Stamper</dc:creator>
  <cp:lastModifiedBy>Jennifer Stamper</cp:lastModifiedBy>
  <cp:revision>78</cp:revision>
  <dcterms:created xsi:type="dcterms:W3CDTF">2020-08-19T13:59:20Z</dcterms:created>
  <dcterms:modified xsi:type="dcterms:W3CDTF">2023-09-26T16:16:16Z</dcterms:modified>
</cp:coreProperties>
</file>